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8" r:id="rId8"/>
    <p:sldId id="269" r:id="rId9"/>
    <p:sldId id="270" r:id="rId10"/>
    <p:sldId id="27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lewebpedagogique.com/allemand32/files/2021/03/Was-isst-du-gern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webpedagogique.com/allemand32/2018/02/13/epi-essen/" TargetMode="External"/><Relationship Id="rId2" Type="http://schemas.openxmlformats.org/officeDocument/2006/relationships/hyperlink" Target="https://lewebpedagogique.com/allemand32/2021/03/18/comprehension-de-loral-das-esse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ewebpedagogique.com/allemand32/2021/04/07/formules-magiques-dire-ce-que-jaime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a-oWNYQNIs" TargetMode="External"/><Relationship Id="rId2" Type="http://schemas.openxmlformats.org/officeDocument/2006/relationships/hyperlink" Target="https://youtu.be/4tw8yPfxLW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hyperlink" Target="https://lewebpedagogique.com/allemand32/2015/12/13/ein-baukasten-immer-langere-worter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o-k7dHjfss" TargetMode="External"/><Relationship Id="rId2" Type="http://schemas.openxmlformats.org/officeDocument/2006/relationships/hyperlink" Target="https://lewebpedagogique.com/allemand32/files/2016/03/Fiche1_present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lewebpedagogique.com/allemand32/2018/02/14/verbes-en-allemand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L8wcTrtV2Z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297F-372F-460F-9BC5-FACA0DDD7C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wollen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essen</a:t>
            </a:r>
            <a:r>
              <a:rPr lang="fr-FR" dirty="0"/>
              <a:t>/</a:t>
            </a:r>
            <a:r>
              <a:rPr lang="fr-FR" dirty="0" err="1"/>
              <a:t>trinken</a:t>
            </a:r>
            <a:r>
              <a:rPr lang="fr-FR" dirty="0"/>
              <a:t>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F20A38-1231-4E9B-8781-3C1F565523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055769"/>
          </a:xfrm>
        </p:spPr>
        <p:txBody>
          <a:bodyPr>
            <a:normAutofit fontScale="85000" lnSpcReduction="20000"/>
          </a:bodyPr>
          <a:lstStyle/>
          <a:p>
            <a:r>
              <a:rPr lang="fr-FR" b="1" dirty="0"/>
              <a:t>1/ Vocabulaire : nourritures / boissons 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dirty="0"/>
              <a:t>Dire ce que j’aime ou ce que je préfère manger. 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b="1" dirty="0"/>
              <a:t>2/ Verbes de modalité : 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dirty="0"/>
              <a:t>Dire ce que j’aimerais manger. ( ainsi, je peux commander dans un restaurant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dirty="0"/>
              <a:t>Proposer quelque chose ( donc , je peux servir dans un restaurant )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b="1" dirty="0"/>
              <a:t>Tâches à accomplir en fin de séquence</a:t>
            </a:r>
            <a:r>
              <a:rPr lang="fr-FR" dirty="0"/>
              <a:t> : écrire une jolie carte de restaurant + jouer le rôle : serveur et client d’un restaurant </a:t>
            </a:r>
          </a:p>
        </p:txBody>
      </p:sp>
    </p:spTree>
    <p:extLst>
      <p:ext uri="{BB962C8B-B14F-4D97-AF65-F5344CB8AC3E}">
        <p14:creationId xmlns:p14="http://schemas.microsoft.com/office/powerpoint/2010/main" val="1676987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5E80D6-979E-430F-B065-B64920A68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Introduction: compréhension de l’oral pour découvrir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30F88E-5A2C-4B5B-ACB8-E723FB831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https://lewebpedagogique.com/allemand32/files/2021/03/Was-isst-du-gern.pdf</a:t>
            </a:r>
            <a:endParaRPr lang="fr-FR" dirty="0"/>
          </a:p>
          <a:p>
            <a:endParaRPr lang="fr-FR" dirty="0"/>
          </a:p>
          <a:p>
            <a:r>
              <a:rPr lang="fr-FR" dirty="0"/>
              <a:t>Remarque: page 1 = fiche élève </a:t>
            </a:r>
          </a:p>
          <a:p>
            <a:r>
              <a:rPr lang="fr-FR" dirty="0"/>
              <a:t>Page 2 = fiche enseignant avec la correction =&gt; il faut jouer et le jeu et faire des efforts avant de regarder la correction . </a:t>
            </a:r>
          </a:p>
          <a:p>
            <a:endParaRPr lang="fr-FR" dirty="0"/>
          </a:p>
          <a:p>
            <a:r>
              <a:rPr lang="fr-FR" dirty="0"/>
              <a:t>Mot de passe : cool . </a:t>
            </a:r>
          </a:p>
        </p:txBody>
      </p:sp>
    </p:spTree>
    <p:extLst>
      <p:ext uri="{BB962C8B-B14F-4D97-AF65-F5344CB8AC3E}">
        <p14:creationId xmlns:p14="http://schemas.microsoft.com/office/powerpoint/2010/main" val="514056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6EBE9-72CD-4B32-B1AD-6EFE757A2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/>
              <a:t>Vocabulaire essen und trinken ( manger et boire </a:t>
            </a:r>
            <a:br>
              <a:rPr lang="en-US" sz="2800"/>
            </a:br>
            <a:r>
              <a:rPr lang="en-US" sz="2800"/>
              <a:t>Das Essen ( la nourriture ) et die Getränke ( les boissons ) – Teil 1 Parite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D9263B-DA98-4458-B3A3-1DED5802588C}"/>
              </a:ext>
            </a:extLst>
          </p:cNvPr>
          <p:cNvSpPr txBox="1"/>
          <p:nvPr/>
        </p:nvSpPr>
        <p:spPr>
          <a:xfrm>
            <a:off x="4063160" y="2160589"/>
            <a:ext cx="520783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Pour récupérer les documents ( fiches ) – présente diapo et diapo suivante :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https://lewebpedagogique.com/allemand32/2021/03/18/comprehension-de-loral-das-essen/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https://lewebpedagogique.com/allemand32/2018/02/13/epi-essen/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i="1">
                <a:solidFill>
                  <a:schemeClr val="tx1">
                    <a:lumMod val="75000"/>
                    <a:lumOff val="25000"/>
                  </a:schemeClr>
                </a:solidFill>
              </a:rPr>
              <a:t>( le mdp élève pour « Deutsch in Lectoure » est toujours « cool » pour les articles protégés destinés à mes élèves. C. Childs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7471779-1DD0-48FB-B7EB-368778D75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7712"/>
          <a:stretch/>
        </p:blipFill>
        <p:spPr>
          <a:xfrm>
            <a:off x="677334" y="2159331"/>
            <a:ext cx="3144597" cy="345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71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EA8709-F45E-4752-A2D3-C8A556A5E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Exercices : vocabulaire </a:t>
            </a:r>
            <a:br>
              <a:rPr lang="fr-FR" dirty="0"/>
            </a:br>
            <a:r>
              <a:rPr lang="fr-FR" dirty="0" err="1"/>
              <a:t>essen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trinken</a:t>
            </a:r>
            <a:r>
              <a:rPr lang="fr-FR" dirty="0"/>
              <a:t> - 1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57FCB2D-B947-4CE3-9276-4550F4435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276" y="2094600"/>
            <a:ext cx="3243156" cy="3881437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39339F-0A7E-4FAC-8549-CE6006048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421" y="2011255"/>
            <a:ext cx="2857500" cy="4048125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37735653-A972-40AA-BFBB-B459B60F14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3921" y="2092110"/>
            <a:ext cx="3382433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835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A2C1D5-DB82-4880-9263-5B3348BA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351175"/>
          </a:xfrm>
        </p:spPr>
        <p:txBody>
          <a:bodyPr>
            <a:normAutofit/>
          </a:bodyPr>
          <a:lstStyle/>
          <a:p>
            <a:r>
              <a:rPr lang="fr-FR" sz="2400" dirty="0"/>
              <a:t>A// </a:t>
            </a:r>
            <a:r>
              <a:rPr lang="fr-FR" sz="2400" dirty="0" err="1"/>
              <a:t>Was</a:t>
            </a:r>
            <a:r>
              <a:rPr lang="fr-FR" sz="2400" dirty="0"/>
              <a:t> </a:t>
            </a:r>
            <a:r>
              <a:rPr lang="fr-FR" sz="2400" dirty="0" err="1"/>
              <a:t>trinkst</a:t>
            </a:r>
            <a:r>
              <a:rPr lang="fr-FR" sz="2400" dirty="0"/>
              <a:t> / </a:t>
            </a:r>
            <a:r>
              <a:rPr lang="fr-FR" sz="2400" dirty="0" err="1"/>
              <a:t>isst</a:t>
            </a:r>
            <a:r>
              <a:rPr lang="fr-FR" sz="2400" dirty="0"/>
              <a:t> du </a:t>
            </a:r>
            <a:r>
              <a:rPr lang="fr-FR" sz="2400" dirty="0" err="1"/>
              <a:t>gern</a:t>
            </a:r>
            <a:r>
              <a:rPr lang="fr-FR" sz="2400" dirty="0"/>
              <a:t>? </a:t>
            </a:r>
            <a:br>
              <a:rPr lang="fr-FR" sz="2400" dirty="0"/>
            </a:br>
            <a:r>
              <a:rPr lang="fr-FR" sz="2400" dirty="0"/>
              <a:t>B// </a:t>
            </a:r>
            <a:r>
              <a:rPr lang="fr-FR" sz="2400" dirty="0" err="1"/>
              <a:t>Was</a:t>
            </a:r>
            <a:r>
              <a:rPr lang="fr-FR" sz="2400" dirty="0"/>
              <a:t> </a:t>
            </a:r>
            <a:r>
              <a:rPr lang="fr-FR" sz="2400" dirty="0" err="1"/>
              <a:t>ist</a:t>
            </a:r>
            <a:r>
              <a:rPr lang="fr-FR" sz="2400" dirty="0"/>
              <a:t> </a:t>
            </a:r>
            <a:r>
              <a:rPr lang="fr-FR" sz="2400" dirty="0" err="1"/>
              <a:t>dein</a:t>
            </a:r>
            <a:r>
              <a:rPr lang="fr-FR" sz="2400" dirty="0"/>
              <a:t> </a:t>
            </a:r>
            <a:r>
              <a:rPr lang="fr-FR" sz="2400" dirty="0" err="1"/>
              <a:t>Lieblingsessen</a:t>
            </a:r>
            <a:r>
              <a:rPr lang="fr-FR" sz="2400" dirty="0"/>
              <a:t> / </a:t>
            </a:r>
            <a:r>
              <a:rPr lang="fr-FR" sz="2400" dirty="0" err="1"/>
              <a:t>Lieblingsgetränk</a:t>
            </a:r>
            <a:r>
              <a:rPr lang="fr-FR" sz="2400" dirty="0"/>
              <a:t>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EDC07F-8B43-4751-ACC2-158951272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A// Theo: </a:t>
            </a:r>
          </a:p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trinke</a:t>
            </a:r>
            <a:r>
              <a:rPr lang="fr-FR" dirty="0"/>
              <a:t> </a:t>
            </a:r>
            <a:r>
              <a:rPr lang="fr-FR" dirty="0" err="1"/>
              <a:t>gern</a:t>
            </a:r>
            <a:r>
              <a:rPr lang="fr-FR" dirty="0"/>
              <a:t> Tee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>
                <a:highlight>
                  <a:srgbClr val="FFFF00"/>
                </a:highlight>
              </a:rPr>
              <a:t>Orangensaft</a:t>
            </a:r>
            <a:r>
              <a:rPr lang="fr-FR" dirty="0">
                <a:highlight>
                  <a:srgbClr val="FFFF00"/>
                </a:highlight>
              </a:rPr>
              <a:t>.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mag</a:t>
            </a:r>
            <a:r>
              <a:rPr lang="fr-FR" dirty="0"/>
              <a:t> </a:t>
            </a:r>
            <a:r>
              <a:rPr lang="fr-FR" dirty="0" err="1"/>
              <a:t>auch</a:t>
            </a:r>
            <a:r>
              <a:rPr lang="fr-FR" dirty="0"/>
              <a:t> </a:t>
            </a:r>
            <a:r>
              <a:rPr lang="fr-FR" dirty="0" err="1">
                <a:highlight>
                  <a:srgbClr val="FFFF00"/>
                </a:highlight>
              </a:rPr>
              <a:t>Apfelsaft</a:t>
            </a:r>
            <a:r>
              <a:rPr lang="fr-FR" dirty="0">
                <a:highlight>
                  <a:srgbClr val="FFFF00"/>
                </a:highlight>
              </a:rPr>
              <a:t>.  </a:t>
            </a:r>
          </a:p>
          <a:p>
            <a:r>
              <a:rPr lang="fr-FR" dirty="0" err="1"/>
              <a:t>Ich</a:t>
            </a:r>
            <a:r>
              <a:rPr lang="fr-FR" dirty="0"/>
              <a:t> esse </a:t>
            </a:r>
            <a:r>
              <a:rPr lang="fr-FR" dirty="0" err="1"/>
              <a:t>gern</a:t>
            </a:r>
            <a:r>
              <a:rPr lang="fr-FR" dirty="0"/>
              <a:t> Salat, </a:t>
            </a:r>
            <a:r>
              <a:rPr lang="fr-FR" dirty="0" err="1"/>
              <a:t>Kartoffeln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Erdbeeren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/>
              <a:t>B// Theo</a:t>
            </a:r>
          </a:p>
          <a:p>
            <a:r>
              <a:rPr lang="fr-FR" dirty="0"/>
              <a:t>Mein </a:t>
            </a:r>
            <a:r>
              <a:rPr lang="fr-FR" dirty="0" err="1">
                <a:highlight>
                  <a:srgbClr val="FFFF00"/>
                </a:highlight>
              </a:rPr>
              <a:t>Lieblingsgetränk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>
                <a:highlight>
                  <a:srgbClr val="FFFF00"/>
                </a:highlight>
              </a:rPr>
              <a:t>Orangensaft</a:t>
            </a:r>
            <a:r>
              <a:rPr lang="fr-FR" dirty="0">
                <a:highlight>
                  <a:srgbClr val="FFFF00"/>
                </a:highlight>
              </a:rPr>
              <a:t>.</a:t>
            </a:r>
            <a:r>
              <a:rPr lang="fr-FR" dirty="0"/>
              <a:t> </a:t>
            </a:r>
          </a:p>
          <a:p>
            <a:r>
              <a:rPr lang="fr-FR" dirty="0"/>
              <a:t>Mein </a:t>
            </a:r>
            <a:r>
              <a:rPr lang="fr-FR" dirty="0" err="1">
                <a:highlight>
                  <a:srgbClr val="FFFF00"/>
                </a:highlight>
              </a:rPr>
              <a:t>Lieblingsessen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Salat mit </a:t>
            </a:r>
            <a:r>
              <a:rPr lang="fr-FR" dirty="0" err="1">
                <a:highlight>
                  <a:srgbClr val="FFFF00"/>
                </a:highlight>
              </a:rPr>
              <a:t>Käsebrot</a:t>
            </a:r>
            <a:r>
              <a:rPr lang="fr-FR" dirty="0">
                <a:highlight>
                  <a:srgbClr val="FFFF00"/>
                </a:highlight>
              </a:rPr>
              <a:t>.</a:t>
            </a:r>
            <a:r>
              <a:rPr lang="fr-FR" dirty="0"/>
              <a:t> </a:t>
            </a:r>
          </a:p>
          <a:p>
            <a:endParaRPr lang="fr-FR" dirty="0"/>
          </a:p>
          <a:p>
            <a:r>
              <a:rPr lang="fr-FR" dirty="0"/>
              <a:t>Formules pour dire ce que j’aime ( rappel)</a:t>
            </a:r>
          </a:p>
          <a:p>
            <a:r>
              <a:rPr lang="fr-FR" dirty="0">
                <a:hlinkClick r:id="rId2"/>
              </a:rPr>
              <a:t>https://lewebpedagogique.com/allemand32/2021/04/07/formules-magiques-dire-ce-que-jaime/</a:t>
            </a:r>
            <a:endParaRPr lang="fr-FR" dirty="0"/>
          </a:p>
          <a:p>
            <a:r>
              <a:rPr lang="fr-FR" dirty="0"/>
              <a:t>Quand je dis ce que je préfère : Mein </a:t>
            </a:r>
            <a:r>
              <a:rPr lang="fr-FR" dirty="0" err="1"/>
              <a:t>Lieblingshobby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… Mein </a:t>
            </a:r>
            <a:r>
              <a:rPr lang="fr-FR" dirty="0" err="1"/>
              <a:t>Lieblingsessen</a:t>
            </a:r>
            <a:r>
              <a:rPr lang="fr-FR" dirty="0"/>
              <a:t>…</a:t>
            </a:r>
          </a:p>
          <a:p>
            <a:endParaRPr lang="fr-FR" dirty="0"/>
          </a:p>
          <a:p>
            <a:r>
              <a:rPr lang="fr-FR" dirty="0"/>
              <a:t>J’ai surligné des mots en jaune car il s’agit de « mots composés » ( pour en savoir plus: diapo suivante )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8719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8D794C-85BF-48A7-A7B4-8CB8E939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mots composés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3D9ED-092D-4412-A390-B42CDDFD2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Käsebrot</a:t>
            </a:r>
            <a:r>
              <a:rPr lang="fr-FR" dirty="0"/>
              <a:t> !</a:t>
            </a:r>
          </a:p>
          <a:p>
            <a:r>
              <a:rPr lang="fr-FR" dirty="0">
                <a:hlinkClick r:id="rId2"/>
              </a:rPr>
              <a:t>https://youtu.be/4tw8yPfxLWs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mehr</a:t>
            </a:r>
            <a:r>
              <a:rPr lang="fr-FR" dirty="0"/>
              <a:t> </a:t>
            </a:r>
            <a:r>
              <a:rPr lang="fr-FR" dirty="0" err="1"/>
              <a:t>dazu</a:t>
            </a:r>
            <a:r>
              <a:rPr lang="fr-FR" dirty="0"/>
              <a:t> :</a:t>
            </a:r>
          </a:p>
          <a:p>
            <a:r>
              <a:rPr lang="fr-FR" dirty="0">
                <a:hlinkClick r:id="rId3"/>
              </a:rPr>
              <a:t>https://youtu.be/Va-oWNYQNIs</a:t>
            </a:r>
            <a:endParaRPr lang="fr-FR" dirty="0"/>
          </a:p>
          <a:p>
            <a:endParaRPr lang="fr-FR" dirty="0"/>
          </a:p>
          <a:p>
            <a:r>
              <a:rPr lang="fr-FR" dirty="0"/>
              <a:t>Le mot le plus long !</a:t>
            </a:r>
          </a:p>
          <a:p>
            <a:r>
              <a:rPr lang="fr-FR" dirty="0">
                <a:hlinkClick r:id="rId4"/>
              </a:rPr>
              <a:t>https://lewebpedagogique.com/allemand32/2015/12/13/ein-baukasten-immer-langere-worter/</a:t>
            </a:r>
            <a:endParaRPr lang="fr-FR" dirty="0"/>
          </a:p>
          <a:p>
            <a:endParaRPr lang="fr-FR" dirty="0"/>
          </a:p>
        </p:txBody>
      </p:sp>
      <p:pic>
        <p:nvPicPr>
          <p:cNvPr id="5" name="Image 4" descr="Une image contenant alimentation, carré, dessert&#10;&#10;Description générée automatiquement">
            <a:extLst>
              <a:ext uri="{FF2B5EF4-FFF2-40B4-BE49-F238E27FC236}">
                <a16:creationId xmlns:a16="http://schemas.microsoft.com/office/drawing/2014/main" id="{9623AA39-6A2B-4B78-ADB9-92164A714C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187" y="624110"/>
            <a:ext cx="3390213" cy="2735961"/>
          </a:xfrm>
          <a:prstGeom prst="rect">
            <a:avLst/>
          </a:prstGeom>
        </p:spPr>
      </p:pic>
      <p:pic>
        <p:nvPicPr>
          <p:cNvPr id="9" name="Image 8" descr="Une image contenant noir, insecte, accessoire&#10;&#10;Description générée automatiquement">
            <a:extLst>
              <a:ext uri="{FF2B5EF4-FFF2-40B4-BE49-F238E27FC236}">
                <a16:creationId xmlns:a16="http://schemas.microsoft.com/office/drawing/2014/main" id="{1C22ADE1-F32D-40C6-9304-B4368FA839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9892" y="3497930"/>
            <a:ext cx="1363147" cy="124409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C831B5A-BEC2-430D-8B53-D43F2354A8EE}"/>
              </a:ext>
            </a:extLst>
          </p:cNvPr>
          <p:cNvSpPr txBox="1"/>
          <p:nvPr/>
        </p:nvSpPr>
        <p:spPr>
          <a:xfrm>
            <a:off x="7689427" y="4438537"/>
            <a:ext cx="2453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Deutsch St Jo</a:t>
            </a:r>
          </a:p>
        </p:txBody>
      </p:sp>
    </p:spTree>
    <p:extLst>
      <p:ext uri="{BB962C8B-B14F-4D97-AF65-F5344CB8AC3E}">
        <p14:creationId xmlns:p14="http://schemas.microsoft.com/office/powerpoint/2010/main" val="3842944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CACB8A-DAAB-4387-A5BF-C8DBAB677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Exercices &gt; Les mots composés :</a:t>
            </a:r>
            <a:br>
              <a:rPr lang="fr-FR" dirty="0"/>
            </a:br>
            <a:r>
              <a:rPr lang="fr-FR" dirty="0"/>
              <a:t>Fiches « B »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1A1D5-321B-4E55-9E85-2DD773709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04930"/>
            <a:ext cx="8596668" cy="3880773"/>
          </a:xfrm>
        </p:spPr>
        <p:txBody>
          <a:bodyPr/>
          <a:lstStyle/>
          <a:p>
            <a:r>
              <a:rPr lang="fr-FR" dirty="0"/>
              <a:t>Fiches B1 et B2</a:t>
            </a:r>
          </a:p>
          <a:p>
            <a:endParaRPr lang="fr-FR" dirty="0"/>
          </a:p>
          <a:p>
            <a:r>
              <a:rPr lang="fr-FR" dirty="0"/>
              <a:t>« Gram Deutsch Teil 1 »* </a:t>
            </a:r>
          </a:p>
          <a:p>
            <a:endParaRPr lang="fr-FR" dirty="0"/>
          </a:p>
          <a:p>
            <a:r>
              <a:rPr lang="fr-FR" dirty="0"/>
              <a:t>Il y a dans ce document des exercices sur:</a:t>
            </a:r>
          </a:p>
          <a:p>
            <a:pPr lvl="1"/>
            <a:r>
              <a:rPr lang="fr-FR" dirty="0"/>
              <a:t>Le genre du nom ( 6° )</a:t>
            </a:r>
          </a:p>
          <a:p>
            <a:pPr lvl="1"/>
            <a:r>
              <a:rPr lang="fr-FR" dirty="0">
                <a:highlight>
                  <a:srgbClr val="FFFF00"/>
                </a:highlight>
              </a:rPr>
              <a:t>Les mots composés </a:t>
            </a:r>
          </a:p>
          <a:p>
            <a:pPr lvl="1"/>
            <a:r>
              <a:rPr lang="fr-FR" dirty="0"/>
              <a:t>Les déclinaisons </a:t>
            </a:r>
          </a:p>
          <a:p>
            <a:pPr lvl="1"/>
            <a:endParaRPr lang="fr-FR" dirty="0"/>
          </a:p>
          <a:p>
            <a:pPr marL="457200" lvl="1" indent="0">
              <a:buNone/>
            </a:pPr>
            <a:r>
              <a:rPr lang="fr-FR" dirty="0"/>
              <a:t>Pour le moment vous ne faites QUE les exercices en rapport avec les </a:t>
            </a:r>
            <a:r>
              <a:rPr lang="fr-FR" dirty="0">
                <a:highlight>
                  <a:srgbClr val="FFFF00"/>
                </a:highlight>
              </a:rPr>
              <a:t>mots composés. </a:t>
            </a:r>
          </a:p>
        </p:txBody>
      </p:sp>
    </p:spTree>
    <p:extLst>
      <p:ext uri="{BB962C8B-B14F-4D97-AF65-F5344CB8AC3E}">
        <p14:creationId xmlns:p14="http://schemas.microsoft.com/office/powerpoint/2010/main" val="2502792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64A163-BEF4-47F6-AAA2-F1D102627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Remarque : Er </a:t>
            </a:r>
            <a:r>
              <a:rPr lang="fr-FR" dirty="0" err="1"/>
              <a:t>isst</a:t>
            </a:r>
            <a:r>
              <a:rPr lang="fr-FR" dirty="0"/>
              <a:t> / Er </a:t>
            </a:r>
            <a:r>
              <a:rPr lang="fr-FR" dirty="0" err="1"/>
              <a:t>ist</a:t>
            </a:r>
            <a:r>
              <a:rPr lang="fr-FR" dirty="0"/>
              <a:t> ?!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1BA323-9ADE-4C4C-98B4-D54D7A351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Theo </a:t>
            </a:r>
            <a:r>
              <a:rPr lang="fr-FR" dirty="0" err="1"/>
              <a:t>isst</a:t>
            </a:r>
            <a:r>
              <a:rPr lang="fr-FR" dirty="0"/>
              <a:t> </a:t>
            </a:r>
            <a:r>
              <a:rPr lang="fr-FR" dirty="0" err="1"/>
              <a:t>gern</a:t>
            </a:r>
            <a:r>
              <a:rPr lang="fr-FR" dirty="0"/>
              <a:t> Salat </a:t>
            </a:r>
          </a:p>
          <a:p>
            <a:r>
              <a:rPr lang="fr-FR" dirty="0" err="1"/>
              <a:t>Theos</a:t>
            </a:r>
            <a:r>
              <a:rPr lang="fr-FR" dirty="0"/>
              <a:t> </a:t>
            </a:r>
            <a:r>
              <a:rPr lang="fr-FR" dirty="0" err="1"/>
              <a:t>Lieblingsessen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Salat. </a:t>
            </a:r>
          </a:p>
          <a:p>
            <a:endParaRPr lang="fr-FR" dirty="0"/>
          </a:p>
          <a:p>
            <a:r>
              <a:rPr lang="fr-FR" dirty="0"/>
              <a:t>« </a:t>
            </a:r>
            <a:r>
              <a:rPr lang="fr-FR" dirty="0" err="1"/>
              <a:t>isst</a:t>
            </a:r>
            <a:r>
              <a:rPr lang="fr-FR" dirty="0"/>
              <a:t> » &gt;&gt;&gt; 3</a:t>
            </a:r>
            <a:r>
              <a:rPr lang="fr-FR" baseline="30000" dirty="0"/>
              <a:t>e</a:t>
            </a:r>
            <a:r>
              <a:rPr lang="fr-FR" dirty="0"/>
              <a:t> personne du singulier du verbe fort « </a:t>
            </a:r>
            <a:r>
              <a:rPr lang="fr-FR" dirty="0" err="1"/>
              <a:t>essen</a:t>
            </a:r>
            <a:r>
              <a:rPr lang="fr-FR" dirty="0"/>
              <a:t> » au présent </a:t>
            </a:r>
          </a:p>
          <a:p>
            <a:r>
              <a:rPr lang="fr-FR" dirty="0"/>
              <a:t>« </a:t>
            </a:r>
            <a:r>
              <a:rPr lang="fr-FR" dirty="0" err="1"/>
              <a:t>ist</a:t>
            </a:r>
            <a:r>
              <a:rPr lang="fr-FR" dirty="0"/>
              <a:t> » &gt;&gt;&gt; 3</a:t>
            </a:r>
            <a:r>
              <a:rPr lang="fr-FR" baseline="30000" dirty="0"/>
              <a:t>e</a:t>
            </a:r>
            <a:r>
              <a:rPr lang="fr-FR" dirty="0"/>
              <a:t> personne du singulier de « sein » au présent </a:t>
            </a:r>
          </a:p>
          <a:p>
            <a:endParaRPr lang="fr-FR" dirty="0"/>
          </a:p>
          <a:p>
            <a:r>
              <a:rPr lang="fr-FR" dirty="0"/>
              <a:t>Rappel de conjugaison :</a:t>
            </a:r>
          </a:p>
          <a:p>
            <a:r>
              <a:rPr lang="fr-FR" dirty="0">
                <a:hlinkClick r:id="rId2"/>
              </a:rPr>
              <a:t>https://lewebpedagogique.com/allemand32/files/2016/03/Fiche1_present.pdf</a:t>
            </a:r>
            <a:endParaRPr lang="fr-FR" dirty="0"/>
          </a:p>
          <a:p>
            <a:r>
              <a:rPr lang="fr-FR" dirty="0"/>
              <a:t>Rappel « les 3 temps en bref » </a:t>
            </a:r>
          </a:p>
          <a:p>
            <a:r>
              <a:rPr lang="fr-FR" dirty="0">
                <a:hlinkClick r:id="rId3"/>
              </a:rPr>
              <a:t>https://youtu.be/Xo-k7dHjfss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3170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F96CC-EAC2-4AAF-B1FC-2BDAF904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möchtest</a:t>
            </a:r>
            <a:r>
              <a:rPr lang="fr-FR" dirty="0"/>
              <a:t> du </a:t>
            </a:r>
            <a:r>
              <a:rPr lang="fr-FR" dirty="0" err="1"/>
              <a:t>essen</a:t>
            </a:r>
            <a:r>
              <a:rPr lang="fr-FR" dirty="0"/>
              <a:t>? </a:t>
            </a:r>
            <a:br>
              <a:rPr lang="fr-FR" dirty="0"/>
            </a:b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möchte</a:t>
            </a:r>
            <a:r>
              <a:rPr lang="fr-FR" dirty="0"/>
              <a:t> 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807F98-1F35-4841-B3BC-E0A918E85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Pour exprime le souhait .. « </a:t>
            </a:r>
            <a:r>
              <a:rPr lang="fr-FR" dirty="0" err="1"/>
              <a:t>möchte</a:t>
            </a:r>
            <a:r>
              <a:rPr lang="fr-FR" dirty="0"/>
              <a:t> » , on utilise un VERBE DE MODALITE </a:t>
            </a:r>
          </a:p>
          <a:p>
            <a:endParaRPr lang="fr-FR" dirty="0"/>
          </a:p>
          <a:p>
            <a:r>
              <a:rPr lang="fr-FR" dirty="0"/>
              <a:t>Verbes de modalité et verbes « à connaître » … pour le moment ( PRESENT de l’indicatif et futur simple )</a:t>
            </a:r>
          </a:p>
          <a:p>
            <a:endParaRPr lang="fr-FR" dirty="0"/>
          </a:p>
          <a:p>
            <a:r>
              <a:rPr lang="fr-FR" b="1" i="1" dirty="0">
                <a:hlinkClick r:id="rId2"/>
              </a:rPr>
              <a:t>https://lewebpedagogique.com/allemand32/2018/02/14/verbes-en-allemand/</a:t>
            </a:r>
            <a:endParaRPr lang="fr-FR" b="1" i="1" dirty="0"/>
          </a:p>
          <a:p>
            <a:r>
              <a:rPr lang="fr-FR" b="1" i="1" dirty="0"/>
              <a:t>=&gt;&gt;&gt; explications et exercices à faire en ligne . </a:t>
            </a:r>
          </a:p>
        </p:txBody>
      </p:sp>
    </p:spTree>
    <p:extLst>
      <p:ext uri="{BB962C8B-B14F-4D97-AF65-F5344CB8AC3E}">
        <p14:creationId xmlns:p14="http://schemas.microsoft.com/office/powerpoint/2010/main" val="452848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5051D8-9525-4215-83E9-2A1B1BDEB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Intermède de grammaire </a:t>
            </a:r>
            <a:br>
              <a:rPr lang="fr-FR" dirty="0"/>
            </a:br>
            <a:r>
              <a:rPr lang="fr-FR" dirty="0"/>
              <a:t>Ici : les déclinaisons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DA01B6-8D1E-4A3E-B40A-CD5AFA771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Dans le dossier d’exercices ( </a:t>
            </a:r>
            <a:r>
              <a:rPr lang="fr-FR" dirty="0" err="1"/>
              <a:t>cf</a:t>
            </a:r>
            <a:r>
              <a:rPr lang="fr-FR" dirty="0"/>
              <a:t> partie précédente au sujet des mots composés) , il y a des exercices en rapport avec les déclinaisons . </a:t>
            </a:r>
          </a:p>
          <a:p>
            <a:endParaRPr lang="fr-FR" dirty="0"/>
          </a:p>
          <a:p>
            <a:r>
              <a:rPr lang="fr-FR" dirty="0"/>
              <a:t>Explications ( je vous assure : c’est très logique et facile à comprendre !): </a:t>
            </a:r>
          </a:p>
          <a:p>
            <a:r>
              <a:rPr lang="fr-FR" dirty="0">
                <a:hlinkClick r:id="rId2"/>
              </a:rPr>
              <a:t>https://youtu.be/L8wcTrtV2Z0</a:t>
            </a:r>
            <a:endParaRPr lang="fr-FR" dirty="0"/>
          </a:p>
          <a:p>
            <a:endParaRPr lang="fr-FR" dirty="0"/>
          </a:p>
          <a:p>
            <a:r>
              <a:rPr lang="fr-FR" dirty="0">
                <a:highlight>
                  <a:srgbClr val="00FFFF"/>
                </a:highlight>
              </a:rPr>
              <a:t>&gt;&gt;&gt;Apprenez le vocabulaire au sujet de « </a:t>
            </a:r>
            <a:r>
              <a:rPr lang="fr-FR" dirty="0" err="1">
                <a:highlight>
                  <a:srgbClr val="00FFFF"/>
                </a:highlight>
              </a:rPr>
              <a:t>essen</a:t>
            </a:r>
            <a:r>
              <a:rPr lang="fr-FR" dirty="0">
                <a:highlight>
                  <a:srgbClr val="00FFFF"/>
                </a:highlight>
              </a:rPr>
              <a:t> </a:t>
            </a:r>
            <a:r>
              <a:rPr lang="fr-FR" dirty="0" err="1">
                <a:highlight>
                  <a:srgbClr val="00FFFF"/>
                </a:highlight>
              </a:rPr>
              <a:t>und</a:t>
            </a:r>
            <a:r>
              <a:rPr lang="fr-FR" dirty="0">
                <a:highlight>
                  <a:srgbClr val="00FFFF"/>
                </a:highlight>
              </a:rPr>
              <a:t> </a:t>
            </a:r>
            <a:r>
              <a:rPr lang="fr-FR" dirty="0" err="1">
                <a:highlight>
                  <a:srgbClr val="00FFFF"/>
                </a:highlight>
              </a:rPr>
              <a:t>trinken</a:t>
            </a:r>
            <a:r>
              <a:rPr lang="fr-FR" dirty="0">
                <a:highlight>
                  <a:srgbClr val="00FFFF"/>
                </a:highlight>
              </a:rPr>
              <a:t> » + </a:t>
            </a:r>
          </a:p>
          <a:p>
            <a:pPr marL="0" indent="0">
              <a:buNone/>
            </a:pPr>
            <a:r>
              <a:rPr lang="fr-FR" dirty="0">
                <a:highlight>
                  <a:srgbClr val="00FFFF"/>
                </a:highlight>
              </a:rPr>
              <a:t>Apprenez à conjuguer les verbes de modalité ( avec leur sens , signification  ) au présent de l’indicatif + faites un MAX d’exos du fichier associé .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400" dirty="0"/>
              <a:t>Mise à jour : 26 janvier 2022 14h . C. </a:t>
            </a:r>
            <a:r>
              <a:rPr lang="fr-FR" sz="1400" dirty="0" err="1"/>
              <a:t>Childs</a:t>
            </a:r>
            <a:r>
              <a:rPr lang="fr-FR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1086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</TotalTime>
  <Words>713</Words>
  <Application>Microsoft Office PowerPoint</Application>
  <PresentationFormat>Grand écran</PresentationFormat>
  <Paragraphs>87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Symbol</vt:lpstr>
      <vt:lpstr>Trebuchet MS</vt:lpstr>
      <vt:lpstr>Wingdings 3</vt:lpstr>
      <vt:lpstr>Facette</vt:lpstr>
      <vt:lpstr>Was wollen Sie essen/trinken?</vt:lpstr>
      <vt:lpstr>Introduction: compréhension de l’oral pour découvrir </vt:lpstr>
      <vt:lpstr>Vocabulaire essen und trinken ( manger et boire  Das Essen ( la nourriture ) et die Getränke ( les boissons ) – Teil 1 Parite 1</vt:lpstr>
      <vt:lpstr>Exercices : vocabulaire  essen und trinken - 1</vt:lpstr>
      <vt:lpstr>A// Was trinkst / isst du gern?  B// Was ist dein Lieblingsessen / Lieblingsgetränk? </vt:lpstr>
      <vt:lpstr>Les mots composés</vt:lpstr>
      <vt:lpstr>Exercices &gt; Les mots composés : Fiches « B » </vt:lpstr>
      <vt:lpstr>Remarque : Er isst / Er ist ?!</vt:lpstr>
      <vt:lpstr>Was möchtest du essen?  Ich möchte …</vt:lpstr>
      <vt:lpstr>Intermède de grammaire  Ici : les déclinaisons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wollen Sie essen/trinken?</dc:title>
  <dc:creator>Christine CHILDS</dc:creator>
  <cp:lastModifiedBy>Christine CHILDS</cp:lastModifiedBy>
  <cp:revision>3</cp:revision>
  <dcterms:created xsi:type="dcterms:W3CDTF">2022-01-26T12:30:12Z</dcterms:created>
  <dcterms:modified xsi:type="dcterms:W3CDTF">2022-01-26T13:06:40Z</dcterms:modified>
</cp:coreProperties>
</file>