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44"/>
  </p:notesMasterIdLst>
  <p:handoutMasterIdLst>
    <p:handoutMasterId r:id="rId45"/>
  </p:handoutMasterIdLst>
  <p:sldIdLst>
    <p:sldId id="278" r:id="rId2"/>
    <p:sldId id="317" r:id="rId3"/>
    <p:sldId id="321" r:id="rId4"/>
    <p:sldId id="279" r:id="rId5"/>
    <p:sldId id="280" r:id="rId6"/>
    <p:sldId id="296" r:id="rId7"/>
    <p:sldId id="281" r:id="rId8"/>
    <p:sldId id="283" r:id="rId9"/>
    <p:sldId id="302" r:id="rId10"/>
    <p:sldId id="303" r:id="rId11"/>
    <p:sldId id="294" r:id="rId12"/>
    <p:sldId id="304" r:id="rId13"/>
    <p:sldId id="305" r:id="rId14"/>
    <p:sldId id="306" r:id="rId15"/>
    <p:sldId id="307" r:id="rId16"/>
    <p:sldId id="295" r:id="rId17"/>
    <p:sldId id="284" r:id="rId18"/>
    <p:sldId id="282" r:id="rId19"/>
    <p:sldId id="289" r:id="rId20"/>
    <p:sldId id="297" r:id="rId21"/>
    <p:sldId id="299" r:id="rId22"/>
    <p:sldId id="318" r:id="rId23"/>
    <p:sldId id="300" r:id="rId24"/>
    <p:sldId id="308" r:id="rId25"/>
    <p:sldId id="309" r:id="rId26"/>
    <p:sldId id="298" r:id="rId27"/>
    <p:sldId id="292" r:id="rId28"/>
    <p:sldId id="310" r:id="rId29"/>
    <p:sldId id="311" r:id="rId30"/>
    <p:sldId id="290" r:id="rId31"/>
    <p:sldId id="315" r:id="rId32"/>
    <p:sldId id="312" r:id="rId33"/>
    <p:sldId id="313" r:id="rId34"/>
    <p:sldId id="316" r:id="rId35"/>
    <p:sldId id="256" r:id="rId36"/>
    <p:sldId id="257" r:id="rId37"/>
    <p:sldId id="258" r:id="rId38"/>
    <p:sldId id="259" r:id="rId39"/>
    <p:sldId id="260" r:id="rId40"/>
    <p:sldId id="319" r:id="rId41"/>
    <p:sldId id="320" r:id="rId42"/>
    <p:sldId id="293" r:id="rId43"/>
  </p:sldIdLst>
  <p:sldSz cx="12192000" cy="6858000"/>
  <p:notesSz cx="13716000" cy="24384000"/>
  <p:defaultTextStyle>
    <a:defPPr rtl="0">
      <a:defRPr lang="fr-FR"/>
    </a:defPPr>
    <a:lvl1pPr marL="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8C8C"/>
    <a:srgbClr val="F5CDCE"/>
    <a:srgbClr val="202C8F"/>
    <a:srgbClr val="FDFBF6"/>
    <a:srgbClr val="AAC4E9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09" autoAdjust="0"/>
  </p:normalViewPr>
  <p:slideViewPr>
    <p:cSldViewPr snapToGrid="0" snapToObjects="1">
      <p:cViewPr varScale="1">
        <p:scale>
          <a:sx n="108" d="100"/>
          <a:sy n="108" d="100"/>
        </p:scale>
        <p:origin x="714" y="96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37" d="100"/>
          <a:sy n="37" d="100"/>
        </p:scale>
        <p:origin x="338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BD8A9FD9-846A-5542-1223-3AD2A431C1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88B76CA-3AD4-27D3-1E1A-46BC082BE4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BB1B0-0AA6-45D9-98DC-20B3ECE5F0D1}" type="datetime1">
              <a:rPr lang="fr-FR" smtClean="0"/>
              <a:t>06/01/2024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F6B68C-7FFB-BF27-3763-BB6F612E8B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7423B3E-2CA9-8A04-6E87-885647102B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C50B0-4FB1-4929-A133-7090077863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9922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6539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139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0868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0395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8291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115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6394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6952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07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6765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3368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9627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8155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35494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417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9768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8892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06539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701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07363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3411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8138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0" name="Forme libre : Forme 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rtlCol="0" anchor="t">
            <a:noAutofit/>
          </a:bodyPr>
          <a:lstStyle>
            <a:lvl1pPr algn="ctr">
              <a:defRPr lang="fr-FR" sz="4400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lang="fr-FR" sz="240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orme libre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8" name="Forme libre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orme libre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1" name="Forme libre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14" name="Image 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fr-FR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fr-FR" sz="1800"/>
            </a:lvl3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0" name="Forme libre : Forme 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Forme libre : Forme 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fr-FR" b="1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 rtlCol="0">
            <a:noAutofit/>
          </a:bodyPr>
          <a:lstStyle>
            <a:lvl1pPr marL="0" indent="0">
              <a:buNone/>
              <a:defRPr lang="fr-FR" sz="1500"/>
            </a:lvl1pPr>
            <a:lvl2pPr>
              <a:defRPr lang="fr-FR" sz="1500"/>
            </a:lvl2pPr>
            <a:lvl3pPr>
              <a:defRPr lang="fr-FR" sz="1500"/>
            </a:lvl3pPr>
            <a:lvl4pPr>
              <a:defRPr lang="fr-FR" sz="1500"/>
            </a:lvl4pPr>
            <a:lvl5pPr>
              <a:defRPr lang="fr-FR" sz="15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  <p:sp>
        <p:nvSpPr>
          <p:cNvPr id="17" name="Forme libre : Forme 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6" name="Forme libre : Form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3" name="Forme libre : Form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9" name="Forme libre : Form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7" name="Forme libre : Forme 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lvl="0" algn="ctr" rt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rtlCol="0" anchor="t">
            <a:noAutofit/>
          </a:bodyPr>
          <a:lstStyle>
            <a:lvl1pPr>
              <a:lnSpc>
                <a:spcPct val="100000"/>
              </a:lnSpc>
              <a:defRPr lang="fr-FR" sz="4400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2400">
                <a:solidFill>
                  <a:schemeClr val="accent6"/>
                </a:solidFill>
              </a:defRPr>
            </a:lvl1pPr>
            <a:lvl2pPr marL="457200" indent="0">
              <a:buNone/>
              <a:defRPr lang="fr-FR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fr-FR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rme libre : Forme 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 rtlCol="0">
            <a:noAutofit/>
          </a:bodyPr>
          <a:lstStyle>
            <a:lvl1pPr>
              <a:defRPr lang="fr-FR" sz="1800"/>
            </a:lvl1pPr>
            <a:lvl2pPr>
              <a:defRPr lang="fr-FR" sz="1600"/>
            </a:lvl2pPr>
            <a:lvl3pPr>
              <a:defRPr lang="fr-FR" sz="1400"/>
            </a:lvl3pPr>
            <a:lvl4pPr>
              <a:defRPr lang="fr-FR" sz="1200"/>
            </a:lvl4pPr>
            <a:lvl5pPr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e libre : Forme 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 rtlCol="0">
            <a:noAutofit/>
          </a:bodyPr>
          <a:lstStyle>
            <a:lvl1pPr>
              <a:defRPr lang="fr-FR" sz="1800"/>
            </a:lvl1pPr>
            <a:lvl2pPr>
              <a:defRPr lang="fr-FR" sz="1600"/>
            </a:lvl2pPr>
            <a:lvl3pPr>
              <a:defRPr lang="fr-FR" sz="1400"/>
            </a:lvl3pPr>
            <a:lvl4pPr>
              <a:defRPr lang="fr-FR" sz="1200"/>
            </a:lvl4pPr>
            <a:lvl5pPr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 rtlCol="0">
            <a:noAutofit/>
          </a:bodyPr>
          <a:lstStyle>
            <a:lvl1pPr algn="l">
              <a:lnSpc>
                <a:spcPct val="100000"/>
              </a:lnSpc>
              <a:defRPr lang="fr-FR"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57" name="Espace réservé du texte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 rtlCol="0">
            <a:noAutofit/>
          </a:bodyPr>
          <a:lstStyle>
            <a:lvl1pPr marL="0" indent="0">
              <a:buNone/>
              <a:defRPr lang="fr-FR" sz="10000" b="1"/>
            </a:lvl1pPr>
          </a:lstStyle>
          <a:p>
            <a:pPr lvl="0" rtl="0"/>
            <a:r>
              <a:rPr lang="fr-FR"/>
              <a:t>« 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fr-FR" sz="24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 rtlCol="0">
            <a:noAutofit/>
          </a:bodyPr>
          <a:lstStyle>
            <a:lvl1pPr marL="0" indent="0">
              <a:buNone/>
              <a:defRPr lang="fr-FR" sz="10000" b="1"/>
            </a:lvl1pPr>
          </a:lstStyle>
          <a:p>
            <a:pPr lvl="0" rtl="0"/>
            <a:r>
              <a:rPr lang="fr-FR"/>
              <a:t> »</a:t>
            </a:r>
          </a:p>
        </p:txBody>
      </p:sp>
      <p:sp>
        <p:nvSpPr>
          <p:cNvPr id="32" name="Image 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3" name="Forme libre : Forme 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33" name="Image 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9" name="Forme libre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31" name="Forme libre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‹N°›</a:t>
            </a:fld>
            <a:endParaRPr lang="fr-FR" dirty="0"/>
          </a:p>
        </p:txBody>
      </p:sp>
      <p:sp>
        <p:nvSpPr>
          <p:cNvPr id="17" name="Espace réservé d’image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23" name="Espace réservé d’image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2" name="Espace réservé du texte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4" name="Espace réservé du texte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26" name="Espace réservé d’image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5" name="Espace réservé du texte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7" name="Espace réservé du texte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29" name="Espace réservé d’image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8" name="Espace réservé du texte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0" name="Espace réservé du texte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lvl="0" rt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‹N°›</a:t>
            </a:fld>
            <a:endParaRPr lang="fr-FR" dirty="0"/>
          </a:p>
        </p:txBody>
      </p:sp>
      <p:sp>
        <p:nvSpPr>
          <p:cNvPr id="17" name="Espace réservé d’image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10" name="Espace réservé d’image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4" name="Espace réservé du texte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15" name="Espace réservé du texte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23" name="Espace réservé d’image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2" name="Espace réservé du texte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4" name="Espace réservé du texte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11" name="Espace réservé d’image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6" name="Espace réservé du texte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18" name="Espace réservé du texte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26" name="Espace réservé d’image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5" name="Espace réservé du texte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7" name="Espace réservé du texte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12" name="Espace réservé d’image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0" name="Espace réservé du texte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1" name="Espace réservé du texte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29" name="Espace réservé d’image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8" name="Espace réservé du texte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0" name="Espace réservé du texte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13" name="Espace réservé d’image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2" name="Espace réservé du texte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3" name="Espace réservé du texte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 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‹N°›</a:t>
            </a:fld>
            <a:endParaRPr lang="fr-FR" dirty="0"/>
          </a:p>
        </p:txBody>
      </p:sp>
      <p:sp>
        <p:nvSpPr>
          <p:cNvPr id="46" name="Espace réservé du texte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4" name="Espace réservé d’image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2" name="Espace réservé du texte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8" name="Espace réservé d’image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8" name="Espace réservé du texte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8" name="Espace réservé du texte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7" name="Espace réservé d’image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9" name="Espace réservé du texte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6" name="Espace réservé d’image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60" name="Espace réservé du texte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5" name="Espace réservé d’image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61" name="Espace réservé du texte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ronolog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Forme libre : Forme 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lnSpc>
                <a:spcPct val="100000"/>
              </a:lnSpc>
              <a:defRPr lang="fr-FR">
                <a:solidFill>
                  <a:schemeClr val="accent6"/>
                </a:solidFill>
              </a:defRPr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‹N°›</a:t>
            </a:fld>
            <a:endParaRPr lang="fr-FR" dirty="0"/>
          </a:p>
        </p:txBody>
      </p:sp>
      <p:sp>
        <p:nvSpPr>
          <p:cNvPr id="30" name="Image 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MMM AAAA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MMM AAAA</a:t>
            </a:r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MMM AAAA</a:t>
            </a:r>
          </a:p>
        </p:txBody>
      </p:sp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MMM AAAA</a:t>
            </a:r>
          </a:p>
        </p:txBody>
      </p:sp>
      <p:sp>
        <p:nvSpPr>
          <p:cNvPr id="35" name="Espace réservé du texte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MMM AAAA</a:t>
            </a:r>
          </a:p>
        </p:txBody>
      </p:sp>
      <p:sp>
        <p:nvSpPr>
          <p:cNvPr id="36" name="Espace réservé du texte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8" name="Espace réservé du texte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9" name="Espace réservé du texte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0" name="Espace réservé du texte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3" name="Image 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orme libre : Forme 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7" name="Image 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9" name="Image 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rtlCol="0" anchor="t">
            <a:noAutofit/>
          </a:bodyPr>
          <a:lstStyle>
            <a:lvl1pPr marL="0" indent="0">
              <a:spcBef>
                <a:spcPts val="0"/>
              </a:spcBef>
              <a:buNone/>
              <a:defRPr lang="fr-FR"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 rtlCol="0">
            <a:noAutofit/>
          </a:bodyPr>
          <a:lstStyle>
            <a:lvl1pPr>
              <a:defRPr lang="fr-FR" sz="1500"/>
            </a:lvl1pPr>
            <a:lvl2pPr>
              <a:defRPr lang="fr-FR" sz="1300"/>
            </a:lvl2pPr>
            <a:lvl3pPr>
              <a:defRPr lang="fr-FR" sz="1200"/>
            </a:lvl3pPr>
            <a:lvl4pPr>
              <a:defRPr lang="fr-FR" sz="1200"/>
            </a:lvl4pPr>
            <a:lvl5pPr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rtlCol="0" anchor="t">
            <a:noAutofit/>
          </a:bodyPr>
          <a:lstStyle>
            <a:lvl1pPr marL="0" indent="0">
              <a:spcBef>
                <a:spcPts val="0"/>
              </a:spcBef>
              <a:buNone/>
              <a:defRPr lang="fr-FR"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 rtlCol="0">
            <a:noAutofit/>
          </a:bodyPr>
          <a:lstStyle>
            <a:lvl1pPr>
              <a:defRPr lang="fr-FR" sz="1500"/>
            </a:lvl1pPr>
            <a:lvl2pPr>
              <a:defRPr lang="fr-FR" sz="1300"/>
            </a:lvl2pPr>
            <a:lvl3pPr>
              <a:defRPr lang="fr-FR" sz="1200"/>
            </a:lvl3pPr>
            <a:lvl4pPr>
              <a:defRPr lang="fr-FR" sz="1200"/>
            </a:lvl4pPr>
            <a:lvl5pPr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‹N°›</a:t>
            </a:fld>
            <a:endParaRPr lang="fr-FR" dirty="0"/>
          </a:p>
        </p:txBody>
      </p:sp>
      <p:sp>
        <p:nvSpPr>
          <p:cNvPr id="46" name="Espace réservé du texte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4" name="Espace réservé d’image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2" name="Espace réservé du texte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6" name="Espace réservé d’image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60" name="Espace réservé du texte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5" name="Espace réservé d’image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61" name="Espace réservé du texte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ésum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 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5" name="Image 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6" name="Image 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3" name="Image 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21" name="Image 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 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fr-FR" b="1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 rtlCol="0">
            <a:noAutofit/>
          </a:bodyPr>
          <a:lstStyle>
            <a:lvl1pPr marL="0" indent="0">
              <a:buNone/>
              <a:defRPr lang="fr-FR" sz="1500"/>
            </a:lvl1pPr>
            <a:lvl2pPr>
              <a:defRPr lang="fr-FR" sz="1500"/>
            </a:lvl2pPr>
            <a:lvl3pPr>
              <a:defRPr lang="fr-FR" sz="1500"/>
            </a:lvl3pPr>
            <a:lvl4pPr>
              <a:defRPr lang="fr-FR" sz="1500"/>
            </a:lvl4pPr>
            <a:lvl5pPr>
              <a:defRPr lang="fr-FR" sz="15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ôtur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 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" name="Forme libre : Forme 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9" name="Image 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rtlCol="0" anchor="ctr">
            <a:noAutofit/>
          </a:bodyPr>
          <a:lstStyle>
            <a:lvl1pPr algn="l">
              <a:defRPr lang="fr-FR" sz="4400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 rtlCol="0">
            <a:noAutofit/>
          </a:bodyPr>
          <a:lstStyle>
            <a:lvl1pPr marL="0" indent="0" algn="l">
              <a:spcBef>
                <a:spcPts val="576"/>
              </a:spcBef>
              <a:buNone/>
              <a:defRPr lang="fr-FR" sz="240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1" name="Image 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orme libre : Forme 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5" name="Image 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7" name="Image 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  <p:sp>
        <p:nvSpPr>
          <p:cNvPr id="18" name="Titr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19" name="Espace réservé du contenu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 rtlCol="0">
            <a:noAutofit/>
          </a:bodyPr>
          <a:lstStyle>
            <a:lvl1pPr>
              <a:defRPr lang="fr-FR" sz="1500"/>
            </a:lvl1pPr>
            <a:lvl2pPr>
              <a:defRPr lang="fr-FR" sz="1300"/>
            </a:lvl2pPr>
            <a:lvl3pPr>
              <a:defRPr lang="fr-FR" sz="1200"/>
            </a:lvl3pPr>
            <a:lvl4pPr>
              <a:defRPr lang="fr-FR" sz="1200"/>
            </a:lvl4pPr>
            <a:lvl5pPr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0" name="Espace réservé du contenu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 rtlCol="0">
            <a:noAutofit/>
          </a:bodyPr>
          <a:lstStyle>
            <a:lvl1pPr>
              <a:defRPr lang="fr-FR" sz="1500"/>
            </a:lvl1pPr>
            <a:lvl2pPr>
              <a:defRPr lang="fr-FR" sz="1300"/>
            </a:lvl2pPr>
            <a:lvl3pPr>
              <a:defRPr lang="fr-FR" sz="1200"/>
            </a:lvl3pPr>
            <a:lvl4pPr>
              <a:defRPr lang="fr-FR" sz="1200"/>
            </a:lvl4pPr>
            <a:lvl5pPr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 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Forme libre : Forme 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Forme libre : Forme 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e libre : Forme 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fr-FR" sz="32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fr-FR" sz="3200"/>
            </a:lvl1pPr>
            <a:lvl2pPr>
              <a:defRPr lang="fr-FR" sz="2800"/>
            </a:lvl2pPr>
            <a:lvl3pPr>
              <a:defRPr lang="fr-FR" sz="2400"/>
            </a:lvl3pPr>
            <a:lvl4pPr>
              <a:defRPr lang="fr-FR" sz="2000"/>
            </a:lvl4pPr>
            <a:lvl5pPr>
              <a:defRPr lang="fr-FR" sz="2000"/>
            </a:lvl5pPr>
            <a:lvl6pPr>
              <a:defRPr lang="fr-FR" sz="2000"/>
            </a:lvl6pPr>
            <a:lvl7pPr>
              <a:defRPr lang="fr-FR" sz="2000"/>
            </a:lvl7pPr>
            <a:lvl8pPr>
              <a:defRPr lang="fr-FR" sz="2000"/>
            </a:lvl8pPr>
            <a:lvl9pPr>
              <a:defRPr lang="fr-FR" sz="2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fr-FR" sz="1600"/>
            </a:lvl1pPr>
            <a:lvl2pPr marL="457200" indent="0">
              <a:buNone/>
              <a:defRPr lang="fr-FR" sz="1400"/>
            </a:lvl2pPr>
            <a:lvl3pPr marL="914400" indent="0">
              <a:buNone/>
              <a:defRPr lang="fr-FR" sz="1200"/>
            </a:lvl3pPr>
            <a:lvl4pPr marL="1371600" indent="0">
              <a:buNone/>
              <a:defRPr lang="fr-FR" sz="1000"/>
            </a:lvl4pPr>
            <a:lvl5pPr marL="1828800" indent="0">
              <a:buNone/>
              <a:defRPr lang="fr-FR" sz="1000"/>
            </a:lvl5pPr>
            <a:lvl6pPr marL="2286000" indent="0">
              <a:buNone/>
              <a:defRPr lang="fr-FR" sz="1000"/>
            </a:lvl6pPr>
            <a:lvl7pPr marL="2743200" indent="0">
              <a:buNone/>
              <a:defRPr lang="fr-FR" sz="1000"/>
            </a:lvl7pPr>
            <a:lvl8pPr marL="3200400" indent="0">
              <a:buNone/>
              <a:defRPr lang="fr-FR" sz="1000"/>
            </a:lvl8pPr>
            <a:lvl9pPr marL="3657600" indent="0">
              <a:buNone/>
              <a:defRPr lang="fr-FR" sz="1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e libre : Forme 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fr-FR" sz="32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 anchor="t"/>
          <a:lstStyle>
            <a:lvl1pPr marL="0" indent="0">
              <a:buNone/>
              <a:defRPr lang="fr-FR" sz="3200"/>
            </a:lvl1pPr>
            <a:lvl2pPr marL="457200" indent="0">
              <a:buNone/>
              <a:defRPr lang="fr-FR" sz="2800"/>
            </a:lvl2pPr>
            <a:lvl3pPr marL="914400" indent="0">
              <a:buNone/>
              <a:defRPr lang="fr-FR" sz="2400"/>
            </a:lvl3pPr>
            <a:lvl4pPr marL="1371600" indent="0">
              <a:buNone/>
              <a:defRPr lang="fr-FR" sz="2000"/>
            </a:lvl4pPr>
            <a:lvl5pPr marL="1828800" indent="0">
              <a:buNone/>
              <a:defRPr lang="fr-FR" sz="2000"/>
            </a:lvl5pPr>
            <a:lvl6pPr marL="2286000" indent="0">
              <a:buNone/>
              <a:defRPr lang="fr-FR" sz="2000"/>
            </a:lvl6pPr>
            <a:lvl7pPr marL="2743200" indent="0">
              <a:buNone/>
              <a:defRPr lang="fr-FR" sz="2000"/>
            </a:lvl7pPr>
            <a:lvl8pPr marL="3200400" indent="0">
              <a:buNone/>
              <a:defRPr lang="fr-FR" sz="2000"/>
            </a:lvl8pPr>
            <a:lvl9pPr marL="3657600" indent="0">
              <a:buNone/>
              <a:defRPr lang="fr-FR" sz="2000"/>
            </a:lvl9pPr>
          </a:lstStyle>
          <a:p>
            <a:pPr rtl="0"/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fr-FR" sz="1600"/>
            </a:lvl1pPr>
            <a:lvl2pPr marL="457200" indent="0">
              <a:buNone/>
              <a:defRPr lang="fr-FR" sz="1400"/>
            </a:lvl2pPr>
            <a:lvl3pPr marL="914400" indent="0">
              <a:buNone/>
              <a:defRPr lang="fr-FR" sz="1200"/>
            </a:lvl3pPr>
            <a:lvl4pPr marL="1371600" indent="0">
              <a:buNone/>
              <a:defRPr lang="fr-FR" sz="1000"/>
            </a:lvl4pPr>
            <a:lvl5pPr marL="1828800" indent="0">
              <a:buNone/>
              <a:defRPr lang="fr-FR" sz="1000"/>
            </a:lvl5pPr>
            <a:lvl6pPr marL="2286000" indent="0">
              <a:buNone/>
              <a:defRPr lang="fr-FR" sz="1000"/>
            </a:lvl6pPr>
            <a:lvl7pPr marL="2743200" indent="0">
              <a:buNone/>
              <a:defRPr lang="fr-FR" sz="1000"/>
            </a:lvl7pPr>
            <a:lvl8pPr marL="3200400" indent="0">
              <a:buNone/>
              <a:defRPr lang="fr-FR" sz="1000"/>
            </a:lvl8pPr>
            <a:lvl9pPr marL="3657600" indent="0">
              <a:buNone/>
              <a:defRPr lang="fr-FR" sz="1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r-FR"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fr-FR"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fld id="{48F63A3B-78C7-47BE-AE5E-E10140E0464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fr-FR"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lassenzimmer.fr/chap-1-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faj.org/sites/default/files/media/programme-brigitte-sauzay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dfjw.org/sites/default/files/media/voltaire-programm.pd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faj.org/sites/default/files/media/programme-brigitte-sauzay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dfjw.org/sites/default/files/media/voltaire-programm.pdf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faj.org/sites/default/files/media/programme-brigitte-sauzay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dfjw.org/sites/default/files/media/voltaire-programm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balloonwiki.org/de/doku.php/dfjw/start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6PpEgL_O8ts?feature=oembed" TargetMode="Externa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HfvW2VaMV3o?feature=oembed" TargetMode="Externa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3" Type="http://schemas.microsoft.com/office/2007/relationships/media" Target="../media/media2.m4a"/><Relationship Id="rId7" Type="http://schemas.microsoft.com/office/2007/relationships/media" Target="../media/media4.m4a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5" Type="http://schemas.microsoft.com/office/2007/relationships/media" Target="../media/media3.m4a"/><Relationship Id="rId10" Type="http://schemas.openxmlformats.org/officeDocument/2006/relationships/image" Target="../media/image22.png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video" Target="https://www.youtube.com/embed/lT4CyMejt3s?feature=oembed" TargetMode="External"/><Relationship Id="rId7" Type="http://schemas.openxmlformats.org/officeDocument/2006/relationships/image" Target="../media/image26.jpeg"/><Relationship Id="rId2" Type="http://schemas.openxmlformats.org/officeDocument/2006/relationships/video" Target="https://www.youtube.com/embed/iuljZarFvjw?feature=oembed" TargetMode="External"/><Relationship Id="rId1" Type="http://schemas.openxmlformats.org/officeDocument/2006/relationships/video" Target="https://www.youtube.com/embed/wIIh2nA6COc?feature=oembed" TargetMode="External"/><Relationship Id="rId6" Type="http://schemas.openxmlformats.org/officeDocument/2006/relationships/image" Target="../media/image25.jpeg"/><Relationship Id="rId5" Type="http://schemas.openxmlformats.org/officeDocument/2006/relationships/hyperlink" Target="https://sites.google.com/view/allemandbovat/exercices/9h/kap-2-meine-stadt" TargetMode="External"/><Relationship Id="rId4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zEO0pRnP_6c?feature=oembed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9uNJezdiuLw?feature=oembed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lassenzimmer.fr/" TargetMode="External"/><Relationship Id="rId2" Type="http://schemas.openxmlformats.org/officeDocument/2006/relationships/hyperlink" Target="https://centre-francais.de/de/schueleraustausch-frankreich/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lassenzimmer.fr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000" dirty="0"/>
              <a:t>In </a:t>
            </a:r>
            <a:r>
              <a:rPr lang="fr-FR" sz="4000" dirty="0" err="1"/>
              <a:t>deutschland</a:t>
            </a:r>
            <a:r>
              <a:rPr lang="fr-FR" sz="4000" dirty="0"/>
              <a:t> in die </a:t>
            </a:r>
            <a:r>
              <a:rPr lang="fr-FR" sz="4000" dirty="0" err="1"/>
              <a:t>schule</a:t>
            </a:r>
            <a:r>
              <a:rPr lang="fr-FR" sz="4000" dirty="0"/>
              <a:t> </a:t>
            </a:r>
            <a:r>
              <a:rPr lang="fr-FR" sz="4000" dirty="0" err="1"/>
              <a:t>gehen</a:t>
            </a:r>
            <a:r>
              <a:rPr lang="fr-FR" sz="4000" dirty="0"/>
              <a:t>!</a:t>
            </a:r>
            <a:br>
              <a:rPr lang="fr-FR" sz="4000" dirty="0"/>
            </a:br>
            <a:endParaRPr lang="fr-FR" sz="40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9496" y="3923318"/>
            <a:ext cx="3493008" cy="878908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Du </a:t>
            </a:r>
            <a:r>
              <a:rPr lang="fr-FR" dirty="0" err="1"/>
              <a:t>nimmst</a:t>
            </a:r>
            <a:r>
              <a:rPr lang="fr-FR" dirty="0"/>
              <a:t> an </a:t>
            </a:r>
            <a:r>
              <a:rPr lang="fr-FR" dirty="0" err="1"/>
              <a:t>einem</a:t>
            </a:r>
            <a:r>
              <a:rPr lang="fr-FR" dirty="0"/>
              <a:t> Sauzay – </a:t>
            </a:r>
            <a:r>
              <a:rPr lang="fr-FR" dirty="0" err="1"/>
              <a:t>Programm</a:t>
            </a:r>
            <a:r>
              <a:rPr lang="fr-FR" dirty="0"/>
              <a:t> </a:t>
            </a:r>
            <a:r>
              <a:rPr lang="fr-FR" dirty="0" err="1"/>
              <a:t>teil</a:t>
            </a:r>
            <a:r>
              <a:rPr lang="fr-FR" dirty="0"/>
              <a:t>!</a:t>
            </a:r>
          </a:p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5" y="132503"/>
            <a:ext cx="4528868" cy="768096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1800" b="1" dirty="0">
                <a:solidFill>
                  <a:schemeClr val="accent6"/>
                </a:solidFill>
                <a:highlight>
                  <a:srgbClr val="FFFF00"/>
                </a:highlight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PROGRESSION </a:t>
            </a:r>
            <a:br>
              <a:rPr lang="fr-FR" sz="1800" b="1" dirty="0">
                <a:solidFill>
                  <a:schemeClr val="accent6"/>
                </a:solidFill>
                <a:highlight>
                  <a:srgbClr val="FFFF00"/>
                </a:highlight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</a:br>
            <a:r>
              <a:rPr lang="fr-FR" sz="1800" b="1" dirty="0">
                <a:solidFill>
                  <a:schemeClr val="accent6"/>
                </a:solidFill>
                <a:highlight>
                  <a:srgbClr val="FFFF00"/>
                </a:highlight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ANNUELLE:</a:t>
            </a:r>
            <a:endParaRPr lang="fr-FR" sz="1800" b="1" dirty="0">
              <a:solidFill>
                <a:schemeClr val="accent6"/>
              </a:solidFill>
              <a:highlight>
                <a:srgbClr val="FFFF00"/>
              </a:highlight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" name="Image 3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4D930F73-8E2A-ED76-AAA4-1F2F0D35D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894" y="0"/>
            <a:ext cx="4852211" cy="6858000"/>
          </a:xfrm>
          <a:prstGeom prst="rect">
            <a:avLst/>
          </a:prstGeom>
        </p:spPr>
      </p:pic>
      <p:pic>
        <p:nvPicPr>
          <p:cNvPr id="6" name="Image 5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EF075639-3110-DC4C-24FE-27566D969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294" y="152400"/>
            <a:ext cx="4852211" cy="6858000"/>
          </a:xfrm>
          <a:prstGeom prst="rect">
            <a:avLst/>
          </a:prstGeom>
        </p:spPr>
      </p:pic>
      <p:pic>
        <p:nvPicPr>
          <p:cNvPr id="7" name="Image 6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15E4B095-5C5F-C9D6-0082-23CB0400C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694" y="304800"/>
            <a:ext cx="4852211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8AE034E-B09F-2AAD-9698-13A679133632}"/>
              </a:ext>
            </a:extLst>
          </p:cNvPr>
          <p:cNvSpPr txBox="1"/>
          <p:nvPr/>
        </p:nvSpPr>
        <p:spPr>
          <a:xfrm>
            <a:off x="337351" y="3542190"/>
            <a:ext cx="3637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/>
              <a:t>Zum</a:t>
            </a:r>
            <a:r>
              <a:rPr lang="fr-FR" sz="1600" dirty="0"/>
              <a:t> Blog:</a:t>
            </a:r>
          </a:p>
          <a:p>
            <a:r>
              <a:rPr lang="fr-FR" sz="1600" dirty="0">
                <a:hlinkClick r:id="rId4"/>
              </a:rPr>
              <a:t>https://klassenzimmer.fr/chap-1-3/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705567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5" y="132503"/>
            <a:ext cx="4528868" cy="768096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1800" b="1" dirty="0">
                <a:solidFill>
                  <a:schemeClr val="accent6"/>
                </a:solidFill>
                <a:highlight>
                  <a:srgbClr val="FFFF00"/>
                </a:highlight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PROGRESSION </a:t>
            </a:r>
            <a:br>
              <a:rPr lang="fr-FR" sz="1800" b="1" dirty="0">
                <a:solidFill>
                  <a:schemeClr val="accent6"/>
                </a:solidFill>
                <a:highlight>
                  <a:srgbClr val="FFFF00"/>
                </a:highlight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</a:br>
            <a:r>
              <a:rPr lang="fr-FR" sz="1800" b="1" dirty="0">
                <a:solidFill>
                  <a:schemeClr val="accent6"/>
                </a:solidFill>
                <a:highlight>
                  <a:srgbClr val="FFFF00"/>
                </a:highlight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ANNUELLE:</a:t>
            </a:r>
            <a:endParaRPr lang="fr-FR" sz="1800" b="1" dirty="0">
              <a:solidFill>
                <a:schemeClr val="accent6"/>
              </a:solidFill>
              <a:highlight>
                <a:srgbClr val="FFFF00"/>
              </a:highlight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5" name="Image 4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9DEA641B-DE0F-F8C5-0388-3C73619E2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894" y="0"/>
            <a:ext cx="4852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159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02"/>
            <a:ext cx="10472467" cy="768096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000" b="1" dirty="0">
                <a:solidFill>
                  <a:schemeClr val="accent6"/>
                </a:solidFill>
                <a:highlight>
                  <a:srgbClr val="FFFF00"/>
                </a:highlight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PROGRAMME de la </a:t>
            </a:r>
            <a:r>
              <a:rPr lang="fr-FR" sz="4000" b="1" dirty="0" err="1">
                <a:solidFill>
                  <a:schemeClr val="accent6"/>
                </a:solidFill>
                <a:highlight>
                  <a:srgbClr val="FFFF00"/>
                </a:highlight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sequence</a:t>
            </a:r>
            <a:r>
              <a:rPr lang="fr-FR" sz="4000" b="1" dirty="0">
                <a:solidFill>
                  <a:schemeClr val="accent6"/>
                </a:solidFill>
                <a:highlight>
                  <a:srgbClr val="FFFF00"/>
                </a:highlight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:</a:t>
            </a:r>
            <a:endParaRPr lang="fr-FR" sz="4000" b="1" dirty="0">
              <a:solidFill>
                <a:schemeClr val="accent6"/>
              </a:solidFill>
              <a:highlight>
                <a:srgbClr val="FFFF00"/>
              </a:highlight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1F66E5-D2D7-172B-46BA-FEBFE092C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442" y="1169571"/>
            <a:ext cx="7315200" cy="3122168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2000" b="1" dirty="0"/>
              <a:t>*Séance. 1: Sauzay – </a:t>
            </a:r>
            <a:r>
              <a:rPr lang="fr-FR" sz="2000" b="1" dirty="0" err="1"/>
              <a:t>Programm</a:t>
            </a:r>
            <a:r>
              <a:rPr lang="fr-FR" sz="2000" b="1" dirty="0"/>
              <a:t>: </a:t>
            </a:r>
            <a:r>
              <a:rPr lang="fr-FR" sz="2000" b="1" dirty="0" err="1"/>
              <a:t>was</a:t>
            </a:r>
            <a:r>
              <a:rPr lang="fr-FR" sz="2000" b="1" dirty="0"/>
              <a:t> </a:t>
            </a:r>
            <a:r>
              <a:rPr lang="fr-FR" sz="2000" b="1" dirty="0" err="1"/>
              <a:t>ist</a:t>
            </a:r>
            <a:r>
              <a:rPr lang="fr-FR" sz="2000" b="1" dirty="0"/>
              <a:t> </a:t>
            </a:r>
            <a:r>
              <a:rPr lang="fr-FR" sz="2000" b="1" dirty="0" err="1"/>
              <a:t>das</a:t>
            </a:r>
            <a:r>
              <a:rPr lang="fr-FR" sz="2000" b="1" dirty="0"/>
              <a:t>? </a:t>
            </a:r>
          </a:p>
          <a:p>
            <a:pPr rtl="0"/>
            <a:r>
              <a:rPr lang="fr-FR" sz="2000" b="1" dirty="0"/>
              <a:t>*Séance 2: </a:t>
            </a:r>
            <a:r>
              <a:rPr lang="fr-FR" sz="2000" b="1" dirty="0" err="1"/>
              <a:t>Was</a:t>
            </a:r>
            <a:r>
              <a:rPr lang="fr-FR" sz="2000" b="1" dirty="0"/>
              <a:t> </a:t>
            </a:r>
            <a:r>
              <a:rPr lang="fr-FR" sz="2000" b="1" dirty="0" err="1"/>
              <a:t>machst</a:t>
            </a:r>
            <a:r>
              <a:rPr lang="fr-FR" sz="2000" b="1" dirty="0"/>
              <a:t> du </a:t>
            </a:r>
            <a:r>
              <a:rPr lang="fr-FR" sz="2000" b="1" dirty="0" err="1"/>
              <a:t>gern</a:t>
            </a:r>
            <a:r>
              <a:rPr lang="fr-FR" sz="2000" b="1" dirty="0"/>
              <a:t> in </a:t>
            </a:r>
            <a:r>
              <a:rPr lang="fr-FR" sz="2000" b="1" dirty="0" err="1"/>
              <a:t>deiner</a:t>
            </a:r>
            <a:r>
              <a:rPr lang="fr-FR" sz="2000" b="1" dirty="0"/>
              <a:t> </a:t>
            </a:r>
            <a:r>
              <a:rPr lang="fr-FR" sz="2000" b="1" dirty="0" err="1"/>
              <a:t>Freizeit</a:t>
            </a:r>
            <a:r>
              <a:rPr lang="fr-FR" sz="2000" b="1" dirty="0"/>
              <a:t>? </a:t>
            </a:r>
          </a:p>
          <a:p>
            <a:pPr rtl="0"/>
            <a:r>
              <a:rPr lang="fr-FR" sz="2000" b="1" dirty="0"/>
              <a:t>*Séance 3: ​</a:t>
            </a:r>
            <a:r>
              <a:rPr lang="fr-FR" sz="2000" b="1" dirty="0" err="1"/>
              <a:t>München</a:t>
            </a:r>
            <a:r>
              <a:rPr lang="fr-FR" sz="2000" b="1" dirty="0"/>
              <a:t> </a:t>
            </a:r>
            <a:r>
              <a:rPr lang="fr-FR" sz="2000" b="1" dirty="0" err="1"/>
              <a:t>entdecken</a:t>
            </a:r>
            <a:r>
              <a:rPr lang="fr-FR" sz="2000" b="1" dirty="0"/>
              <a:t> ! </a:t>
            </a:r>
            <a:r>
              <a:rPr lang="fr-FR" sz="2000" b="1" dirty="0" err="1"/>
              <a:t>Was</a:t>
            </a:r>
            <a:r>
              <a:rPr lang="fr-FR" sz="2000" b="1" dirty="0"/>
              <a:t> </a:t>
            </a:r>
            <a:r>
              <a:rPr lang="fr-FR" sz="2000" b="1" dirty="0" err="1"/>
              <a:t>würdest</a:t>
            </a:r>
            <a:r>
              <a:rPr lang="fr-FR" sz="2000" b="1" dirty="0"/>
              <a:t> du </a:t>
            </a:r>
            <a:r>
              <a:rPr lang="fr-FR" sz="2000" b="1" dirty="0" err="1"/>
              <a:t>gern</a:t>
            </a:r>
            <a:r>
              <a:rPr lang="fr-FR" sz="2000" b="1" dirty="0"/>
              <a:t> </a:t>
            </a:r>
            <a:r>
              <a:rPr lang="fr-FR" sz="2000" b="1" dirty="0" err="1"/>
              <a:t>machen</a:t>
            </a:r>
            <a:r>
              <a:rPr lang="fr-FR" sz="2000" b="1" dirty="0"/>
              <a:t>?</a:t>
            </a:r>
          </a:p>
          <a:p>
            <a:pPr rtl="0"/>
            <a:r>
              <a:rPr lang="fr-FR" sz="2000" dirty="0"/>
              <a:t>	&gt; TI: </a:t>
            </a:r>
            <a:r>
              <a:rPr lang="fr-FR" sz="2000" dirty="0" err="1"/>
              <a:t>meine</a:t>
            </a:r>
            <a:r>
              <a:rPr lang="fr-FR" sz="2000" dirty="0"/>
              <a:t> </a:t>
            </a:r>
            <a:r>
              <a:rPr lang="fr-FR" sz="2000" dirty="0" err="1"/>
              <a:t>Wünsche</a:t>
            </a:r>
            <a:r>
              <a:rPr lang="fr-FR" sz="2000" dirty="0"/>
              <a:t> </a:t>
            </a:r>
            <a:r>
              <a:rPr lang="fr-FR" sz="2000" dirty="0" err="1"/>
              <a:t>für</a:t>
            </a:r>
            <a:r>
              <a:rPr lang="fr-FR" sz="2000" dirty="0"/>
              <a:t> den </a:t>
            </a:r>
            <a:r>
              <a:rPr lang="fr-FR" sz="2000" dirty="0" err="1"/>
              <a:t>Aufenthalt</a:t>
            </a:r>
            <a:r>
              <a:rPr lang="fr-FR" sz="2000" dirty="0"/>
              <a:t> </a:t>
            </a:r>
            <a:r>
              <a:rPr lang="fr-FR" sz="2000" dirty="0" err="1"/>
              <a:t>im</a:t>
            </a:r>
            <a:r>
              <a:rPr lang="fr-FR" sz="2000" dirty="0"/>
              <a:t> Plenum </a:t>
            </a:r>
            <a:r>
              <a:rPr lang="fr-FR" sz="2000" dirty="0" err="1"/>
              <a:t>vorstellen</a:t>
            </a:r>
            <a:r>
              <a:rPr lang="fr-FR" sz="2000" dirty="0"/>
              <a:t>. </a:t>
            </a:r>
          </a:p>
          <a:p>
            <a:pPr rtl="0"/>
            <a:r>
              <a:rPr lang="fr-FR" sz="2000" b="1" dirty="0"/>
              <a:t>*Séance 4: Du </a:t>
            </a:r>
            <a:r>
              <a:rPr lang="fr-FR" sz="2000" b="1" dirty="0" err="1"/>
              <a:t>stellst</a:t>
            </a:r>
            <a:r>
              <a:rPr lang="fr-FR" sz="2000" b="1" dirty="0"/>
              <a:t> </a:t>
            </a:r>
            <a:r>
              <a:rPr lang="fr-FR" sz="2000" b="1" dirty="0" err="1"/>
              <a:t>dich</a:t>
            </a:r>
            <a:r>
              <a:rPr lang="fr-FR" sz="2000" b="1" dirty="0"/>
              <a:t> </a:t>
            </a:r>
            <a:r>
              <a:rPr lang="fr-FR" sz="2000" b="1" dirty="0" err="1"/>
              <a:t>bei</a:t>
            </a:r>
            <a:r>
              <a:rPr lang="fr-FR" sz="2000" b="1" dirty="0"/>
              <a:t> </a:t>
            </a:r>
            <a:r>
              <a:rPr lang="fr-FR" sz="2000" b="1" dirty="0" err="1"/>
              <a:t>einer</a:t>
            </a:r>
            <a:r>
              <a:rPr lang="fr-FR" sz="2000" b="1" dirty="0"/>
              <a:t> </a:t>
            </a:r>
            <a:r>
              <a:rPr lang="fr-FR" sz="2000" b="1" dirty="0" err="1"/>
              <a:t>deutschen</a:t>
            </a:r>
            <a:r>
              <a:rPr lang="fr-FR" sz="2000" b="1" dirty="0"/>
              <a:t> </a:t>
            </a:r>
            <a:r>
              <a:rPr lang="fr-FR" sz="2000" b="1" dirty="0" err="1"/>
              <a:t>Familie</a:t>
            </a:r>
            <a:r>
              <a:rPr lang="fr-FR" sz="2000" b="1" dirty="0"/>
              <a:t> vor!</a:t>
            </a:r>
          </a:p>
          <a:p>
            <a:pPr rtl="0"/>
            <a:r>
              <a:rPr lang="fr-FR" sz="2000" dirty="0"/>
              <a:t>	&gt; TI: </a:t>
            </a:r>
            <a:r>
              <a:rPr lang="fr-FR" sz="2000" dirty="0" err="1"/>
              <a:t>einen</a:t>
            </a:r>
            <a:r>
              <a:rPr lang="fr-FR" sz="2000" dirty="0"/>
              <a:t> </a:t>
            </a:r>
            <a:r>
              <a:rPr lang="fr-FR" sz="2000" dirty="0" err="1"/>
              <a:t>Bewerbungsbrief</a:t>
            </a:r>
            <a:r>
              <a:rPr lang="fr-FR" sz="2000" dirty="0"/>
              <a:t> </a:t>
            </a:r>
            <a:r>
              <a:rPr lang="fr-FR" sz="2000" dirty="0" err="1"/>
              <a:t>schreiben</a:t>
            </a:r>
            <a:endParaRPr lang="fr-FR" sz="2000" dirty="0"/>
          </a:p>
          <a:p>
            <a:pPr rtl="0"/>
            <a:r>
              <a:rPr lang="fr-FR" sz="2000" b="1" dirty="0"/>
              <a:t>Séance 5: Du </a:t>
            </a:r>
            <a:r>
              <a:rPr lang="fr-FR" sz="2000" b="1" dirty="0" err="1"/>
              <a:t>machst</a:t>
            </a:r>
            <a:r>
              <a:rPr lang="fr-FR" sz="2000" b="1" dirty="0"/>
              <a:t> </a:t>
            </a:r>
            <a:r>
              <a:rPr lang="fr-FR" sz="2000" b="1" dirty="0" err="1"/>
              <a:t>eine</a:t>
            </a:r>
            <a:r>
              <a:rPr lang="fr-FR" sz="2000" b="1" dirty="0"/>
              <a:t> Online-</a:t>
            </a:r>
            <a:r>
              <a:rPr lang="fr-FR" sz="2000" b="1" dirty="0" err="1"/>
              <a:t>Werbung</a:t>
            </a:r>
            <a:r>
              <a:rPr lang="fr-FR" sz="2000" b="1" dirty="0"/>
              <a:t> </a:t>
            </a:r>
            <a:r>
              <a:rPr lang="fr-FR" sz="2000" b="1" dirty="0" err="1"/>
              <a:t>für</a:t>
            </a:r>
            <a:r>
              <a:rPr lang="fr-FR" sz="2000" b="1" dirty="0"/>
              <a:t> </a:t>
            </a:r>
            <a:r>
              <a:rPr lang="fr-FR" sz="2000" b="1" dirty="0" err="1"/>
              <a:t>das</a:t>
            </a:r>
            <a:r>
              <a:rPr lang="fr-FR" sz="2000" b="1" dirty="0"/>
              <a:t> </a:t>
            </a:r>
            <a:r>
              <a:rPr lang="fr-FR" sz="2000" b="1" dirty="0" err="1"/>
              <a:t>Programm</a:t>
            </a:r>
            <a:r>
              <a:rPr lang="fr-FR" sz="2000" b="1" dirty="0"/>
              <a:t>!</a:t>
            </a:r>
          </a:p>
          <a:p>
            <a:pPr rtl="0"/>
            <a:r>
              <a:rPr lang="fr-FR" sz="2000" dirty="0"/>
              <a:t>	&gt; TF: </a:t>
            </a:r>
            <a:r>
              <a:rPr lang="fr-FR" sz="2000" dirty="0" err="1"/>
              <a:t>einen</a:t>
            </a:r>
            <a:r>
              <a:rPr lang="fr-FR" sz="2000" dirty="0"/>
              <a:t> Post </a:t>
            </a:r>
            <a:r>
              <a:rPr lang="fr-FR" sz="2000" dirty="0" err="1"/>
              <a:t>für</a:t>
            </a:r>
            <a:r>
              <a:rPr lang="fr-FR" sz="2000" dirty="0"/>
              <a:t> </a:t>
            </a:r>
            <a:r>
              <a:rPr lang="fr-FR" sz="2000" dirty="0" err="1"/>
              <a:t>Soziale</a:t>
            </a:r>
            <a:r>
              <a:rPr lang="fr-FR" sz="2000" dirty="0"/>
              <a:t> </a:t>
            </a:r>
            <a:r>
              <a:rPr lang="fr-FR" sz="2000" dirty="0" err="1"/>
              <a:t>Netzwerke</a:t>
            </a:r>
            <a:r>
              <a:rPr lang="fr-FR" sz="2000" dirty="0"/>
              <a:t> </a:t>
            </a:r>
            <a:r>
              <a:rPr lang="fr-FR" sz="2000" dirty="0" err="1"/>
              <a:t>machen</a:t>
            </a:r>
            <a:r>
              <a:rPr lang="fr-FR" sz="2000" dirty="0"/>
              <a:t>!</a:t>
            </a:r>
          </a:p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393" y="173241"/>
            <a:ext cx="6766560" cy="768096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000" dirty="0"/>
              <a:t>EINLEITUNG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7F29235-097F-873E-CA07-E0994D77B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394" y="3096883"/>
            <a:ext cx="3715750" cy="267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4FB6FFD-4EE0-173F-4615-10BD109A6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93" y="1082340"/>
            <a:ext cx="3262890" cy="469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3CA318A4-B9E1-F05F-1276-C810048F8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4290" y="1819610"/>
            <a:ext cx="2197100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400" dirty="0" err="1"/>
              <a:t>Schwierig</a:t>
            </a:r>
            <a:r>
              <a:rPr lang="fr-FR" altLang="fr-FR" sz="1400" dirty="0"/>
              <a:t> / </a:t>
            </a:r>
            <a:r>
              <a:rPr lang="fr-FR" altLang="fr-FR" sz="1400" dirty="0" err="1"/>
              <a:t>einfach</a:t>
            </a:r>
            <a:endParaRPr lang="fr-FR" altLang="fr-FR" sz="1400" dirty="0"/>
          </a:p>
          <a:p>
            <a:pPr>
              <a:spcBef>
                <a:spcPct val="50000"/>
              </a:spcBef>
            </a:pPr>
            <a:r>
              <a:rPr lang="fr-FR" altLang="fr-FR" sz="1400" dirty="0" err="1"/>
              <a:t>Sich</a:t>
            </a:r>
            <a:r>
              <a:rPr lang="fr-FR" altLang="fr-FR" sz="1400" dirty="0"/>
              <a:t> an .. </a:t>
            </a:r>
            <a:r>
              <a:rPr lang="fr-FR" altLang="fr-FR" sz="1400" dirty="0" err="1"/>
              <a:t>Gewöhnen</a:t>
            </a:r>
            <a:endParaRPr lang="fr-FR" altLang="fr-FR" sz="1400" dirty="0"/>
          </a:p>
          <a:p>
            <a:pPr>
              <a:spcBef>
                <a:spcPct val="50000"/>
              </a:spcBef>
            </a:pPr>
            <a:r>
              <a:rPr lang="fr-FR" altLang="fr-FR" sz="1400" dirty="0"/>
              <a:t>Anders /</a:t>
            </a:r>
            <a:r>
              <a:rPr lang="fr-FR" altLang="fr-FR" sz="1400" dirty="0" err="1"/>
              <a:t>gleich</a:t>
            </a:r>
            <a:endParaRPr lang="fr-FR" altLang="fr-FR" sz="1400" dirty="0"/>
          </a:p>
          <a:p>
            <a:pPr>
              <a:spcBef>
                <a:spcPct val="50000"/>
              </a:spcBef>
            </a:pPr>
            <a:r>
              <a:rPr lang="fr-FR" altLang="fr-FR" sz="1400" dirty="0" err="1"/>
              <a:t>Verstehen</a:t>
            </a:r>
            <a:endParaRPr lang="fr-FR" altLang="fr-FR" sz="1400" dirty="0"/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A735804E-EA58-B3C5-D573-123C52CFF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199" y="5756292"/>
            <a:ext cx="7688839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 i="1" dirty="0"/>
              <a:t>1/ Welche « </a:t>
            </a:r>
            <a:r>
              <a:rPr lang="fr-FR" altLang="fr-FR" b="1" i="1" dirty="0" err="1"/>
              <a:t>Tiere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oder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Personen</a:t>
            </a:r>
            <a:r>
              <a:rPr lang="fr-FR" altLang="fr-FR" b="1" i="1" dirty="0"/>
              <a:t> » </a:t>
            </a:r>
            <a:r>
              <a:rPr lang="fr-FR" altLang="fr-FR" b="1" i="1" dirty="0" err="1"/>
              <a:t>siehst</a:t>
            </a:r>
            <a:r>
              <a:rPr lang="fr-FR" altLang="fr-FR" b="1" i="1" dirty="0"/>
              <a:t> du? </a:t>
            </a:r>
            <a:r>
              <a:rPr lang="fr-FR" altLang="fr-FR" b="1" i="1" dirty="0" err="1"/>
              <a:t>Ich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sehe</a:t>
            </a:r>
            <a:r>
              <a:rPr lang="fr-FR" altLang="fr-FR" b="1" i="1" dirty="0"/>
              <a:t> .. (A1/A2)</a:t>
            </a:r>
          </a:p>
          <a:p>
            <a:pPr algn="ctr">
              <a:spcBef>
                <a:spcPct val="50000"/>
              </a:spcBef>
            </a:pPr>
            <a:r>
              <a:rPr lang="fr-FR" altLang="fr-FR" b="1" i="1" dirty="0"/>
              <a:t>2/</a:t>
            </a:r>
            <a:r>
              <a:rPr lang="fr-FR" altLang="fr-FR" b="1" i="1" dirty="0" err="1"/>
              <a:t>Interpretiere</a:t>
            </a:r>
            <a:r>
              <a:rPr lang="fr-FR" altLang="fr-FR" b="1" i="1" dirty="0"/>
              <a:t>: Welche </a:t>
            </a:r>
            <a:r>
              <a:rPr lang="fr-FR" altLang="fr-FR" b="1" i="1" dirty="0" err="1"/>
              <a:t>Probleme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kann</a:t>
            </a:r>
            <a:r>
              <a:rPr lang="fr-FR" altLang="fr-FR" b="1" i="1" dirty="0"/>
              <a:t> man </a:t>
            </a:r>
            <a:r>
              <a:rPr lang="fr-FR" altLang="fr-FR" b="1" i="1" dirty="0" err="1"/>
              <a:t>während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eines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Austausches</a:t>
            </a:r>
            <a:r>
              <a:rPr lang="fr-FR" altLang="fr-FR" b="1" i="1" dirty="0"/>
              <a:t> in </a:t>
            </a:r>
            <a:r>
              <a:rPr lang="fr-FR" altLang="fr-FR" b="1" i="1" dirty="0" err="1"/>
              <a:t>einem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anderen</a:t>
            </a:r>
            <a:r>
              <a:rPr lang="fr-FR" altLang="fr-FR" b="1" i="1" dirty="0"/>
              <a:t> Land </a:t>
            </a:r>
            <a:r>
              <a:rPr lang="fr-FR" altLang="fr-FR" b="1" i="1" dirty="0" err="1"/>
              <a:t>haben</a:t>
            </a:r>
            <a:r>
              <a:rPr lang="fr-FR" altLang="fr-FR" b="1" i="1" dirty="0"/>
              <a:t>? Man </a:t>
            </a:r>
            <a:r>
              <a:rPr lang="fr-FR" altLang="fr-FR" b="1" i="1" dirty="0" err="1"/>
              <a:t>kann</a:t>
            </a:r>
            <a:r>
              <a:rPr lang="fr-FR" altLang="fr-FR" b="1" i="1" dirty="0"/>
              <a:t> .. (A2/B1)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16CE1A-D176-7A37-C307-8D49F97C5E4A}"/>
              </a:ext>
            </a:extLst>
          </p:cNvPr>
          <p:cNvSpPr txBox="1"/>
          <p:nvPr/>
        </p:nvSpPr>
        <p:spPr>
          <a:xfrm>
            <a:off x="10090386" y="1803128"/>
            <a:ext cx="1571942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400" dirty="0" err="1"/>
              <a:t>Sich</a:t>
            </a:r>
            <a:r>
              <a:rPr lang="fr-FR" altLang="fr-FR" sz="1400" dirty="0"/>
              <a:t> </a:t>
            </a:r>
            <a:r>
              <a:rPr lang="fr-FR" altLang="fr-FR" sz="1400" dirty="0" err="1"/>
              <a:t>fühlen</a:t>
            </a:r>
            <a:endParaRPr lang="fr-FR" altLang="fr-FR" sz="1400" dirty="0"/>
          </a:p>
          <a:p>
            <a:pPr>
              <a:spcBef>
                <a:spcPct val="50000"/>
              </a:spcBef>
            </a:pPr>
            <a:r>
              <a:rPr lang="fr-FR" altLang="fr-FR" sz="1400" dirty="0" err="1"/>
              <a:t>Kennen</a:t>
            </a:r>
            <a:r>
              <a:rPr lang="fr-FR" altLang="fr-FR" sz="1400" dirty="0"/>
              <a:t> </a:t>
            </a:r>
          </a:p>
          <a:p>
            <a:pPr>
              <a:spcBef>
                <a:spcPct val="50000"/>
              </a:spcBef>
            </a:pPr>
            <a:r>
              <a:rPr lang="fr-FR" altLang="fr-FR" sz="1400" dirty="0" err="1"/>
              <a:t>Heimweh</a:t>
            </a:r>
            <a:r>
              <a:rPr lang="fr-FR" altLang="fr-FR" sz="1400" dirty="0"/>
              <a:t> </a:t>
            </a:r>
            <a:r>
              <a:rPr lang="fr-FR" altLang="fr-FR" sz="1400" dirty="0" err="1"/>
              <a:t>haben</a:t>
            </a:r>
            <a:endParaRPr lang="fr-FR" altLang="fr-FR" sz="1400" dirty="0"/>
          </a:p>
          <a:p>
            <a:pPr>
              <a:spcBef>
                <a:spcPct val="50000"/>
              </a:spcBef>
            </a:pPr>
            <a:r>
              <a:rPr lang="fr-FR" altLang="fr-FR" sz="1400" dirty="0" err="1"/>
              <a:t>kennen</a:t>
            </a:r>
            <a:endParaRPr lang="fr-FR" altLang="fr-FR" sz="1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977A96-390C-2826-2055-FFCB459B428D}"/>
              </a:ext>
            </a:extLst>
          </p:cNvPr>
          <p:cNvSpPr txBox="1"/>
          <p:nvPr/>
        </p:nvSpPr>
        <p:spPr>
          <a:xfrm>
            <a:off x="7434290" y="1441355"/>
            <a:ext cx="296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err="1"/>
              <a:t>Wortschatz</a:t>
            </a:r>
            <a:r>
              <a:rPr lang="fr-FR" u="sng" dirty="0"/>
              <a:t>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B28ACB2-0015-D73D-39CB-D542CA8AFF53}"/>
              </a:ext>
            </a:extLst>
          </p:cNvPr>
          <p:cNvSpPr txBox="1"/>
          <p:nvPr/>
        </p:nvSpPr>
        <p:spPr>
          <a:xfrm>
            <a:off x="7755147" y="39879"/>
            <a:ext cx="41970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Compétences: CE / EO</a:t>
            </a:r>
          </a:p>
          <a:p>
            <a:r>
              <a:rPr lang="fr-FR" dirty="0">
                <a:solidFill>
                  <a:srgbClr val="00B050"/>
                </a:solidFill>
              </a:rPr>
              <a:t>Décrire une image. Faire des hypothèses.</a:t>
            </a:r>
          </a:p>
          <a:p>
            <a:r>
              <a:rPr lang="fr-FR" dirty="0">
                <a:solidFill>
                  <a:srgbClr val="00B050"/>
                </a:solidFill>
              </a:rPr>
              <a:t>Exprimer la capacité/</a:t>
            </a:r>
            <a:r>
              <a:rPr lang="fr-FR" dirty="0" err="1">
                <a:solidFill>
                  <a:srgbClr val="00B050"/>
                </a:solidFill>
              </a:rPr>
              <a:t>possibilité:Man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 err="1">
                <a:solidFill>
                  <a:srgbClr val="00B050"/>
                </a:solidFill>
              </a:rPr>
              <a:t>kann</a:t>
            </a:r>
            <a:r>
              <a:rPr lang="fr-FR" dirty="0">
                <a:solidFill>
                  <a:srgbClr val="00B050"/>
                </a:solidFill>
              </a:rPr>
              <a:t> + infinitif. </a:t>
            </a:r>
          </a:p>
          <a:p>
            <a:r>
              <a:rPr lang="fr-FR" dirty="0" err="1">
                <a:solidFill>
                  <a:srgbClr val="00B050"/>
                </a:solidFill>
              </a:rPr>
              <a:t>Ich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 err="1">
                <a:solidFill>
                  <a:srgbClr val="00B050"/>
                </a:solidFill>
              </a:rPr>
              <a:t>sehe</a:t>
            </a:r>
            <a:r>
              <a:rPr lang="fr-FR" dirty="0">
                <a:solidFill>
                  <a:srgbClr val="00B050"/>
                </a:solidFill>
              </a:rPr>
              <a:t> + accusatif. </a:t>
            </a:r>
          </a:p>
          <a:p>
            <a:endParaRPr lang="fr-FR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622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528" y="192035"/>
            <a:ext cx="6766560" cy="768096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000" dirty="0">
                <a:highlight>
                  <a:srgbClr val="C0C0C0"/>
                </a:highlight>
              </a:rPr>
              <a:t>EINLEITUNG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7F29235-097F-873E-CA07-E0994D77B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1639" y="2273930"/>
            <a:ext cx="2614321" cy="188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4FB6FFD-4EE0-173F-4615-10BD109A6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93" y="1265493"/>
            <a:ext cx="2452607" cy="352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3CA318A4-B9E1-F05F-1276-C810048F8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7808" y="952846"/>
            <a:ext cx="2197100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400" dirty="0" err="1"/>
              <a:t>Schwierig</a:t>
            </a:r>
            <a:r>
              <a:rPr lang="fr-FR" altLang="fr-FR" sz="1400" dirty="0"/>
              <a:t> / </a:t>
            </a:r>
            <a:r>
              <a:rPr lang="fr-FR" altLang="fr-FR" sz="1400" dirty="0" err="1"/>
              <a:t>einfach</a:t>
            </a:r>
            <a:endParaRPr lang="fr-FR" altLang="fr-FR" sz="1400" dirty="0"/>
          </a:p>
          <a:p>
            <a:pPr>
              <a:spcBef>
                <a:spcPct val="50000"/>
              </a:spcBef>
            </a:pPr>
            <a:r>
              <a:rPr lang="fr-FR" altLang="fr-FR" sz="1400" dirty="0" err="1"/>
              <a:t>Sich</a:t>
            </a:r>
            <a:r>
              <a:rPr lang="fr-FR" altLang="fr-FR" sz="1400" dirty="0"/>
              <a:t> an .. </a:t>
            </a:r>
            <a:r>
              <a:rPr lang="fr-FR" altLang="fr-FR" sz="1400" dirty="0" err="1"/>
              <a:t>Gewöhnen</a:t>
            </a:r>
            <a:endParaRPr lang="fr-FR" altLang="fr-FR" sz="1400" dirty="0"/>
          </a:p>
          <a:p>
            <a:pPr>
              <a:spcBef>
                <a:spcPct val="50000"/>
              </a:spcBef>
            </a:pPr>
            <a:r>
              <a:rPr lang="fr-FR" altLang="fr-FR" sz="1400" dirty="0"/>
              <a:t>Anders /</a:t>
            </a:r>
            <a:r>
              <a:rPr lang="fr-FR" altLang="fr-FR" sz="1400" dirty="0" err="1"/>
              <a:t>gleich</a:t>
            </a:r>
            <a:endParaRPr lang="fr-FR" altLang="fr-FR" sz="1400" dirty="0"/>
          </a:p>
          <a:p>
            <a:pPr>
              <a:spcBef>
                <a:spcPct val="50000"/>
              </a:spcBef>
            </a:pPr>
            <a:r>
              <a:rPr lang="fr-FR" altLang="fr-FR" sz="1400" dirty="0" err="1"/>
              <a:t>Verstehen</a:t>
            </a:r>
            <a:endParaRPr lang="fr-FR" altLang="fr-FR" sz="1400" dirty="0"/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A735804E-EA58-B3C5-D573-123C52CFF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2148" y="4187844"/>
            <a:ext cx="514255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 i="1" dirty="0"/>
              <a:t>2/ Welche </a:t>
            </a:r>
            <a:r>
              <a:rPr lang="fr-FR" altLang="fr-FR" b="1" i="1" dirty="0" err="1"/>
              <a:t>Probleme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kann</a:t>
            </a:r>
            <a:r>
              <a:rPr lang="fr-FR" altLang="fr-FR" b="1" i="1" dirty="0"/>
              <a:t> man </a:t>
            </a:r>
            <a:r>
              <a:rPr lang="fr-FR" altLang="fr-FR" b="1" i="1" dirty="0" err="1"/>
              <a:t>während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eines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Austausches</a:t>
            </a:r>
            <a:r>
              <a:rPr lang="fr-FR" altLang="fr-FR" b="1" i="1" dirty="0"/>
              <a:t> in </a:t>
            </a:r>
            <a:r>
              <a:rPr lang="fr-FR" altLang="fr-FR" b="1" i="1" dirty="0" err="1"/>
              <a:t>einem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anderen</a:t>
            </a:r>
            <a:r>
              <a:rPr lang="fr-FR" altLang="fr-FR" b="1" i="1" dirty="0"/>
              <a:t> Land </a:t>
            </a:r>
            <a:r>
              <a:rPr lang="fr-FR" altLang="fr-FR" b="1" i="1" dirty="0" err="1"/>
              <a:t>haben</a:t>
            </a:r>
            <a:r>
              <a:rPr lang="fr-FR" altLang="fr-FR" b="1" i="1" dirty="0"/>
              <a:t>?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16CE1A-D176-7A37-C307-8D49F97C5E4A}"/>
              </a:ext>
            </a:extLst>
          </p:cNvPr>
          <p:cNvSpPr txBox="1"/>
          <p:nvPr/>
        </p:nvSpPr>
        <p:spPr>
          <a:xfrm>
            <a:off x="9479280" y="960131"/>
            <a:ext cx="1571942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400" dirty="0" err="1"/>
              <a:t>Sich</a:t>
            </a:r>
            <a:r>
              <a:rPr lang="fr-FR" altLang="fr-FR" sz="1400" dirty="0"/>
              <a:t> </a:t>
            </a:r>
            <a:r>
              <a:rPr lang="fr-FR" altLang="fr-FR" sz="1400" dirty="0" err="1"/>
              <a:t>fühlen</a:t>
            </a:r>
            <a:endParaRPr lang="fr-FR" altLang="fr-FR" sz="1400" dirty="0"/>
          </a:p>
          <a:p>
            <a:pPr>
              <a:spcBef>
                <a:spcPct val="50000"/>
              </a:spcBef>
            </a:pPr>
            <a:r>
              <a:rPr lang="fr-FR" altLang="fr-FR" sz="1400" dirty="0" err="1"/>
              <a:t>Kennen</a:t>
            </a:r>
            <a:r>
              <a:rPr lang="fr-FR" altLang="fr-FR" sz="1400" dirty="0"/>
              <a:t> </a:t>
            </a:r>
          </a:p>
          <a:p>
            <a:pPr>
              <a:spcBef>
                <a:spcPct val="50000"/>
              </a:spcBef>
            </a:pPr>
            <a:r>
              <a:rPr lang="fr-FR" altLang="fr-FR" sz="1400" dirty="0" err="1"/>
              <a:t>Heimweh</a:t>
            </a:r>
            <a:r>
              <a:rPr lang="fr-FR" altLang="fr-FR" sz="1400" dirty="0"/>
              <a:t> </a:t>
            </a:r>
            <a:r>
              <a:rPr lang="fr-FR" altLang="fr-FR" sz="1400" dirty="0" err="1"/>
              <a:t>haben</a:t>
            </a:r>
            <a:endParaRPr lang="fr-FR" altLang="fr-FR" sz="1400" dirty="0"/>
          </a:p>
          <a:p>
            <a:pPr>
              <a:spcBef>
                <a:spcPct val="50000"/>
              </a:spcBef>
            </a:pPr>
            <a:r>
              <a:rPr lang="fr-FR" altLang="fr-FR" sz="1400" dirty="0" err="1"/>
              <a:t>kennen</a:t>
            </a:r>
            <a:endParaRPr lang="fr-FR" altLang="fr-FR" sz="1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977A96-390C-2826-2055-FFCB459B428D}"/>
              </a:ext>
            </a:extLst>
          </p:cNvPr>
          <p:cNvSpPr txBox="1"/>
          <p:nvPr/>
        </p:nvSpPr>
        <p:spPr>
          <a:xfrm>
            <a:off x="7981655" y="332611"/>
            <a:ext cx="296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err="1"/>
              <a:t>Wortschatz</a:t>
            </a:r>
            <a:r>
              <a:rPr lang="fr-FR" u="sng" dirty="0"/>
              <a:t>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F3A1C7-9A61-32CB-E2FE-F19B65E4E1F9}"/>
              </a:ext>
            </a:extLst>
          </p:cNvPr>
          <p:cNvSpPr txBox="1"/>
          <p:nvPr/>
        </p:nvSpPr>
        <p:spPr>
          <a:xfrm>
            <a:off x="3786996" y="4829833"/>
            <a:ext cx="81519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Man </a:t>
            </a:r>
            <a:r>
              <a:rPr lang="fr-FR" dirty="0" err="1">
                <a:solidFill>
                  <a:srgbClr val="FF0000"/>
                </a:solidFill>
              </a:rPr>
              <a:t>kann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sich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schlecht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fühlen</a:t>
            </a:r>
            <a:r>
              <a:rPr lang="fr-FR" dirty="0">
                <a:solidFill>
                  <a:srgbClr val="FF0000"/>
                </a:solidFill>
              </a:rPr>
              <a:t>.</a:t>
            </a:r>
          </a:p>
          <a:p>
            <a:r>
              <a:rPr lang="fr-FR" dirty="0">
                <a:solidFill>
                  <a:srgbClr val="FF0000"/>
                </a:solidFill>
              </a:rPr>
              <a:t>Man </a:t>
            </a:r>
            <a:r>
              <a:rPr lang="fr-FR" dirty="0" err="1">
                <a:solidFill>
                  <a:srgbClr val="FF0000"/>
                </a:solidFill>
              </a:rPr>
              <a:t>kann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nicht</a:t>
            </a:r>
            <a:r>
              <a:rPr lang="fr-FR" dirty="0">
                <a:solidFill>
                  <a:srgbClr val="FF0000"/>
                </a:solidFill>
              </a:rPr>
              <a:t> alles </a:t>
            </a:r>
            <a:r>
              <a:rPr lang="fr-FR" dirty="0" err="1">
                <a:solidFill>
                  <a:srgbClr val="FF0000"/>
                </a:solidFill>
              </a:rPr>
              <a:t>verstehen</a:t>
            </a:r>
            <a:r>
              <a:rPr lang="fr-FR" dirty="0">
                <a:solidFill>
                  <a:srgbClr val="FF0000"/>
                </a:solidFill>
              </a:rPr>
              <a:t>. </a:t>
            </a:r>
          </a:p>
          <a:p>
            <a:r>
              <a:rPr lang="fr-FR" dirty="0">
                <a:solidFill>
                  <a:srgbClr val="FF0000"/>
                </a:solidFill>
              </a:rPr>
              <a:t>Man </a:t>
            </a:r>
            <a:r>
              <a:rPr lang="fr-FR" dirty="0" err="1">
                <a:solidFill>
                  <a:srgbClr val="FF0000"/>
                </a:solidFill>
              </a:rPr>
              <a:t>hat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Heimweh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haben</a:t>
            </a:r>
            <a:r>
              <a:rPr lang="fr-FR" dirty="0">
                <a:solidFill>
                  <a:srgbClr val="FF0000"/>
                </a:solidFill>
              </a:rPr>
              <a:t>. </a:t>
            </a:r>
          </a:p>
          <a:p>
            <a:r>
              <a:rPr lang="fr-FR" dirty="0">
                <a:solidFill>
                  <a:srgbClr val="FF0000"/>
                </a:solidFill>
              </a:rPr>
              <a:t>Es </a:t>
            </a:r>
            <a:r>
              <a:rPr lang="fr-FR" dirty="0" err="1">
                <a:solidFill>
                  <a:srgbClr val="FF0000"/>
                </a:solidFill>
              </a:rPr>
              <a:t>ist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nicht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einfach</a:t>
            </a:r>
            <a:r>
              <a:rPr lang="fr-FR" dirty="0">
                <a:solidFill>
                  <a:srgbClr val="FF0000"/>
                </a:solidFill>
              </a:rPr>
              <a:t>. Es </a:t>
            </a:r>
            <a:r>
              <a:rPr lang="fr-FR" dirty="0" err="1">
                <a:solidFill>
                  <a:srgbClr val="FF0000"/>
                </a:solidFill>
              </a:rPr>
              <a:t>ist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schwierig</a:t>
            </a:r>
            <a:r>
              <a:rPr lang="fr-FR" dirty="0">
                <a:solidFill>
                  <a:srgbClr val="FF0000"/>
                </a:solidFill>
              </a:rPr>
              <a:t>. </a:t>
            </a:r>
          </a:p>
          <a:p>
            <a:r>
              <a:rPr lang="fr-FR" dirty="0">
                <a:solidFill>
                  <a:srgbClr val="FF0000"/>
                </a:solidFill>
              </a:rPr>
              <a:t>Es </a:t>
            </a:r>
            <a:r>
              <a:rPr lang="fr-FR" dirty="0" err="1">
                <a:solidFill>
                  <a:srgbClr val="FF0000"/>
                </a:solidFill>
              </a:rPr>
              <a:t>ist</a:t>
            </a:r>
            <a:r>
              <a:rPr lang="fr-FR" dirty="0">
                <a:solidFill>
                  <a:srgbClr val="FF0000"/>
                </a:solidFill>
              </a:rPr>
              <a:t> anders. (..)</a:t>
            </a:r>
          </a:p>
          <a:p>
            <a:r>
              <a:rPr lang="fr-FR" dirty="0"/>
              <a:t>	</a:t>
            </a:r>
            <a:r>
              <a:rPr lang="fr-FR" b="1" i="1" dirty="0" err="1"/>
              <a:t>Und</a:t>
            </a:r>
            <a:r>
              <a:rPr lang="fr-FR" b="1" i="1" dirty="0"/>
              <a:t> </a:t>
            </a:r>
            <a:r>
              <a:rPr lang="fr-FR" b="1" i="1" dirty="0" err="1"/>
              <a:t>später</a:t>
            </a:r>
            <a:r>
              <a:rPr lang="fr-FR" b="1" i="1" dirty="0"/>
              <a:t>:.. Man </a:t>
            </a:r>
            <a:r>
              <a:rPr lang="fr-FR" b="1" i="1" dirty="0" err="1"/>
              <a:t>kann</a:t>
            </a:r>
            <a:r>
              <a:rPr lang="fr-FR" b="1" i="1" dirty="0"/>
              <a:t> </a:t>
            </a:r>
            <a:r>
              <a:rPr lang="fr-FR" b="1" i="1" dirty="0" err="1"/>
              <a:t>Leute</a:t>
            </a:r>
            <a:r>
              <a:rPr lang="fr-FR" b="1" i="1" dirty="0"/>
              <a:t> </a:t>
            </a:r>
            <a:r>
              <a:rPr lang="fr-FR" b="1" i="1" dirty="0" err="1"/>
              <a:t>kennen</a:t>
            </a:r>
            <a:r>
              <a:rPr lang="fr-FR" b="1" i="1" dirty="0"/>
              <a:t> </a:t>
            </a:r>
            <a:r>
              <a:rPr lang="fr-FR" b="1" i="1" dirty="0" err="1"/>
              <a:t>lernen</a:t>
            </a:r>
            <a:r>
              <a:rPr lang="fr-FR" b="1" i="1" dirty="0"/>
              <a:t> </a:t>
            </a:r>
            <a:r>
              <a:rPr lang="fr-FR" b="1" i="1" dirty="0" err="1"/>
              <a:t>und</a:t>
            </a:r>
            <a:r>
              <a:rPr lang="fr-FR" b="1" i="1" dirty="0"/>
              <a:t> </a:t>
            </a:r>
            <a:r>
              <a:rPr lang="fr-FR" b="1" i="1" dirty="0" err="1"/>
              <a:t>Spaß</a:t>
            </a:r>
            <a:r>
              <a:rPr lang="fr-FR" b="1" i="1" dirty="0"/>
              <a:t> </a:t>
            </a:r>
            <a:r>
              <a:rPr lang="fr-FR" b="1" i="1" dirty="0" err="1"/>
              <a:t>haben</a:t>
            </a:r>
            <a:r>
              <a:rPr lang="fr-FR" b="1" i="1" dirty="0"/>
              <a:t>?! </a:t>
            </a:r>
            <a:r>
              <a:rPr lang="fr-FR" b="1" i="1" dirty="0" err="1"/>
              <a:t>Wie</a:t>
            </a:r>
            <a:r>
              <a:rPr lang="fr-FR" b="1" i="1" dirty="0"/>
              <a:t> </a:t>
            </a:r>
            <a:r>
              <a:rPr lang="fr-FR" b="1" i="1" dirty="0" err="1"/>
              <a:t>geht</a:t>
            </a:r>
            <a:r>
              <a:rPr lang="fr-FR" b="1" i="1" dirty="0"/>
              <a:t> </a:t>
            </a:r>
            <a:r>
              <a:rPr lang="fr-FR" b="1" i="1" dirty="0" err="1"/>
              <a:t>das</a:t>
            </a:r>
            <a:r>
              <a:rPr lang="fr-FR" b="1" i="1" dirty="0"/>
              <a:t>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01E2747-A6F2-C33D-E14C-0B2EFC24CE0D}"/>
              </a:ext>
            </a:extLst>
          </p:cNvPr>
          <p:cNvSpPr txBox="1"/>
          <p:nvPr/>
        </p:nvSpPr>
        <p:spPr>
          <a:xfrm>
            <a:off x="6165012" y="2237404"/>
            <a:ext cx="33142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fr-FR" b="1" i="1" dirty="0"/>
              <a:t>1/ Welche « </a:t>
            </a:r>
            <a:r>
              <a:rPr lang="fr-FR" altLang="fr-FR" b="1" i="1" dirty="0" err="1"/>
              <a:t>Tiere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oder</a:t>
            </a:r>
            <a:r>
              <a:rPr lang="fr-FR" altLang="fr-FR" b="1" i="1" dirty="0"/>
              <a:t> </a:t>
            </a:r>
            <a:r>
              <a:rPr lang="fr-FR" altLang="fr-FR" b="1" i="1" dirty="0" err="1"/>
              <a:t>Personen</a:t>
            </a:r>
            <a:r>
              <a:rPr lang="fr-FR" altLang="fr-FR" b="1" i="1" dirty="0"/>
              <a:t> » </a:t>
            </a:r>
            <a:r>
              <a:rPr lang="fr-FR" altLang="fr-FR" b="1" i="1" dirty="0" err="1"/>
              <a:t>siehst</a:t>
            </a:r>
            <a:r>
              <a:rPr lang="fr-FR" altLang="fr-FR" b="1" i="1" dirty="0"/>
              <a:t> du? </a:t>
            </a:r>
          </a:p>
          <a:p>
            <a:r>
              <a:rPr lang="fr-FR" altLang="fr-FR" dirty="0" err="1">
                <a:solidFill>
                  <a:srgbClr val="FF0000"/>
                </a:solidFill>
              </a:rPr>
              <a:t>Ich</a:t>
            </a:r>
            <a:r>
              <a:rPr lang="fr-FR" altLang="fr-FR" dirty="0">
                <a:solidFill>
                  <a:srgbClr val="FF0000"/>
                </a:solidFill>
              </a:rPr>
              <a:t> </a:t>
            </a:r>
            <a:r>
              <a:rPr lang="fr-FR" altLang="fr-FR" dirty="0" err="1">
                <a:solidFill>
                  <a:srgbClr val="FF0000"/>
                </a:solidFill>
              </a:rPr>
              <a:t>sehe</a:t>
            </a:r>
            <a:r>
              <a:rPr lang="fr-FR" altLang="fr-FR" dirty="0">
                <a:solidFill>
                  <a:srgbClr val="FF0000"/>
                </a:solidFill>
              </a:rPr>
              <a:t> </a:t>
            </a:r>
            <a:r>
              <a:rPr lang="fr-FR" altLang="fr-FR" dirty="0" err="1">
                <a:solidFill>
                  <a:srgbClr val="FF0000"/>
                </a:solidFill>
              </a:rPr>
              <a:t>einen</a:t>
            </a:r>
            <a:r>
              <a:rPr lang="fr-FR" altLang="fr-FR" dirty="0">
                <a:solidFill>
                  <a:srgbClr val="FF0000"/>
                </a:solidFill>
              </a:rPr>
              <a:t> </a:t>
            </a:r>
            <a:r>
              <a:rPr lang="fr-FR" altLang="fr-FR" dirty="0" err="1">
                <a:solidFill>
                  <a:srgbClr val="FF0000"/>
                </a:solidFill>
              </a:rPr>
              <a:t>jungen</a:t>
            </a:r>
            <a:r>
              <a:rPr lang="fr-FR" altLang="fr-FR" dirty="0">
                <a:solidFill>
                  <a:srgbClr val="FF0000"/>
                </a:solidFill>
              </a:rPr>
              <a:t> Mann. </a:t>
            </a:r>
            <a:r>
              <a:rPr lang="fr-FR" altLang="fr-FR" dirty="0" err="1">
                <a:solidFill>
                  <a:srgbClr val="FF0000"/>
                </a:solidFill>
              </a:rPr>
              <a:t>Ich</a:t>
            </a:r>
            <a:r>
              <a:rPr lang="fr-FR" altLang="fr-FR" dirty="0">
                <a:solidFill>
                  <a:srgbClr val="FF0000"/>
                </a:solidFill>
              </a:rPr>
              <a:t> </a:t>
            </a:r>
            <a:r>
              <a:rPr lang="fr-FR" altLang="fr-FR" dirty="0" err="1">
                <a:solidFill>
                  <a:srgbClr val="FF0000"/>
                </a:solidFill>
              </a:rPr>
              <a:t>sehe</a:t>
            </a:r>
            <a:r>
              <a:rPr lang="fr-FR" altLang="fr-FR" dirty="0">
                <a:solidFill>
                  <a:srgbClr val="FF0000"/>
                </a:solidFill>
              </a:rPr>
              <a:t> </a:t>
            </a:r>
            <a:r>
              <a:rPr lang="fr-FR" altLang="fr-FR" dirty="0" err="1">
                <a:solidFill>
                  <a:srgbClr val="FF0000"/>
                </a:solidFill>
              </a:rPr>
              <a:t>ein</a:t>
            </a:r>
            <a:r>
              <a:rPr lang="fr-FR" altLang="fr-FR" dirty="0">
                <a:solidFill>
                  <a:srgbClr val="FF0000"/>
                </a:solidFill>
              </a:rPr>
              <a:t> Monster. </a:t>
            </a:r>
            <a:r>
              <a:rPr lang="fr-FR" altLang="fr-FR" dirty="0" err="1">
                <a:solidFill>
                  <a:srgbClr val="FF0000"/>
                </a:solidFill>
              </a:rPr>
              <a:t>Ich</a:t>
            </a:r>
            <a:r>
              <a:rPr lang="fr-FR" altLang="fr-FR" dirty="0">
                <a:solidFill>
                  <a:srgbClr val="FF0000"/>
                </a:solidFill>
              </a:rPr>
              <a:t> </a:t>
            </a:r>
            <a:r>
              <a:rPr lang="fr-FR" altLang="fr-FR" dirty="0" err="1">
                <a:solidFill>
                  <a:srgbClr val="FF0000"/>
                </a:solidFill>
              </a:rPr>
              <a:t>sehe</a:t>
            </a:r>
            <a:r>
              <a:rPr lang="fr-FR" altLang="fr-FR" dirty="0">
                <a:solidFill>
                  <a:srgbClr val="FF0000"/>
                </a:solidFill>
              </a:rPr>
              <a:t> </a:t>
            </a:r>
            <a:r>
              <a:rPr lang="fr-FR" altLang="fr-FR" dirty="0" err="1">
                <a:solidFill>
                  <a:srgbClr val="FF0000"/>
                </a:solidFill>
              </a:rPr>
              <a:t>ein</a:t>
            </a:r>
            <a:r>
              <a:rPr lang="fr-FR" altLang="fr-FR" dirty="0">
                <a:solidFill>
                  <a:srgbClr val="FF0000"/>
                </a:solidFill>
              </a:rPr>
              <a:t> Pingouin. </a:t>
            </a:r>
            <a:r>
              <a:rPr lang="fr-FR" altLang="fr-FR" dirty="0" err="1">
                <a:solidFill>
                  <a:srgbClr val="FF0000"/>
                </a:solidFill>
              </a:rPr>
              <a:t>Ich</a:t>
            </a:r>
            <a:r>
              <a:rPr lang="fr-FR" altLang="fr-FR" dirty="0">
                <a:solidFill>
                  <a:srgbClr val="FF0000"/>
                </a:solidFill>
              </a:rPr>
              <a:t> </a:t>
            </a:r>
            <a:r>
              <a:rPr lang="fr-FR" altLang="fr-FR" dirty="0" err="1">
                <a:solidFill>
                  <a:srgbClr val="FF0000"/>
                </a:solidFill>
              </a:rPr>
              <a:t>sehe</a:t>
            </a:r>
            <a:r>
              <a:rPr lang="fr-FR" altLang="fr-FR" dirty="0">
                <a:solidFill>
                  <a:srgbClr val="FF0000"/>
                </a:solidFill>
              </a:rPr>
              <a:t> </a:t>
            </a:r>
            <a:r>
              <a:rPr lang="fr-FR" altLang="fr-FR" dirty="0" err="1">
                <a:solidFill>
                  <a:srgbClr val="FF0000"/>
                </a:solidFill>
              </a:rPr>
              <a:t>einen</a:t>
            </a:r>
            <a:r>
              <a:rPr lang="fr-FR" altLang="fr-FR" dirty="0">
                <a:solidFill>
                  <a:srgbClr val="FF0000"/>
                </a:solidFill>
              </a:rPr>
              <a:t> </a:t>
            </a:r>
            <a:r>
              <a:rPr lang="fr-FR" altLang="fr-FR" dirty="0" err="1">
                <a:solidFill>
                  <a:srgbClr val="FF0000"/>
                </a:solidFill>
              </a:rPr>
              <a:t>Bären</a:t>
            </a:r>
            <a:r>
              <a:rPr lang="fr-FR" altLang="fr-FR" dirty="0">
                <a:solidFill>
                  <a:srgbClr val="FF0000"/>
                </a:solidFill>
              </a:rPr>
              <a:t>.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063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6807" y="2602357"/>
            <a:ext cx="6400800" cy="1352051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3000" dirty="0" err="1">
                <a:highlight>
                  <a:srgbClr val="00FF00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Seance</a:t>
            </a:r>
            <a:r>
              <a:rPr lang="fr-FR" sz="3000" dirty="0">
                <a:highlight>
                  <a:srgbClr val="00FF00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. 1: </a:t>
            </a:r>
            <a:r>
              <a:rPr lang="fr-FR" sz="3000" b="1" dirty="0">
                <a:solidFill>
                  <a:schemeClr val="accent6"/>
                </a:solidFill>
                <a:highlight>
                  <a:srgbClr val="00FF00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SAUZAY – PROGRAMM</a:t>
            </a:r>
            <a:br>
              <a:rPr lang="fr-FR" sz="3000" b="1" dirty="0">
                <a:solidFill>
                  <a:schemeClr val="accent6"/>
                </a:solidFill>
                <a:highlight>
                  <a:srgbClr val="00FF00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fr-FR" sz="3000" b="1" dirty="0">
                <a:solidFill>
                  <a:schemeClr val="accent6"/>
                </a:solidFill>
                <a:highlight>
                  <a:srgbClr val="00FF00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VOLTAIRE – PROGRAMM</a:t>
            </a:r>
            <a:b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b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fr-FR" sz="4000" b="1" dirty="0" err="1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Was</a:t>
            </a:r>
            <a: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fr-FR" sz="4000" b="1" dirty="0" err="1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ist</a:t>
            </a:r>
            <a: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fr-FR" sz="4000" b="1" dirty="0" err="1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das</a:t>
            </a:r>
            <a: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125542-D540-B766-0FA1-10DE2ED04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79430"/>
            <a:ext cx="10671048" cy="768096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000" b="1" dirty="0" err="1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Leseverstehen</a:t>
            </a:r>
            <a: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A1/B2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5F9A1B-7E44-87B9-6C08-822A93C55D4B}"/>
              </a:ext>
            </a:extLst>
          </p:cNvPr>
          <p:cNvSpPr txBox="1"/>
          <p:nvPr/>
        </p:nvSpPr>
        <p:spPr>
          <a:xfrm>
            <a:off x="897837" y="2276002"/>
            <a:ext cx="98506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Du </a:t>
            </a:r>
            <a:r>
              <a:rPr lang="fr-FR" b="1" u="sng" dirty="0" err="1"/>
              <a:t>ließt</a:t>
            </a:r>
            <a:r>
              <a:rPr lang="fr-FR" b="1" u="sng" dirty="0"/>
              <a:t> die </a:t>
            </a:r>
            <a:r>
              <a:rPr lang="fr-FR" b="1" u="sng" dirty="0" err="1"/>
              <a:t>Dokumente</a:t>
            </a:r>
            <a:r>
              <a:rPr lang="fr-FR" b="1" u="sng" dirty="0"/>
              <a:t> (S &amp; V) </a:t>
            </a:r>
            <a:r>
              <a:rPr lang="fr-FR" b="1" u="sng" dirty="0" err="1"/>
              <a:t>und</a:t>
            </a:r>
            <a:r>
              <a:rPr lang="fr-FR" b="1" u="sng" dirty="0"/>
              <a:t> </a:t>
            </a:r>
            <a:r>
              <a:rPr lang="fr-FR" b="1" u="sng" dirty="0" err="1"/>
              <a:t>beantwortest</a:t>
            </a:r>
            <a:r>
              <a:rPr lang="fr-FR" b="1" u="sng" dirty="0"/>
              <a:t> die </a:t>
            </a:r>
            <a:r>
              <a:rPr lang="fr-FR" b="1" u="sng" dirty="0" err="1"/>
              <a:t>Fragen</a:t>
            </a:r>
            <a:r>
              <a:rPr lang="fr-FR" b="1" u="sng" dirty="0"/>
              <a:t>: ( du </a:t>
            </a:r>
            <a:r>
              <a:rPr lang="fr-FR" b="1" u="sng" dirty="0" err="1"/>
              <a:t>kannst</a:t>
            </a:r>
            <a:r>
              <a:rPr lang="fr-FR" b="1" u="sng" dirty="0"/>
              <a:t> in </a:t>
            </a:r>
            <a:r>
              <a:rPr lang="fr-FR" b="1" u="sng" dirty="0" err="1"/>
              <a:t>Gruppen</a:t>
            </a:r>
            <a:r>
              <a:rPr lang="fr-FR" b="1" u="sng" dirty="0"/>
              <a:t> (3-4 </a:t>
            </a:r>
            <a:r>
              <a:rPr lang="fr-FR" b="1" u="sng" dirty="0" err="1"/>
              <a:t>Schüler</a:t>
            </a:r>
            <a:r>
              <a:rPr lang="fr-FR" b="1" u="sng" dirty="0"/>
              <a:t>) </a:t>
            </a:r>
            <a:r>
              <a:rPr lang="fr-FR" b="1" u="sng" dirty="0" err="1"/>
              <a:t>arbeiten</a:t>
            </a:r>
            <a:r>
              <a:rPr lang="fr-FR" b="1" u="sng" dirty="0"/>
              <a:t>.) Du </a:t>
            </a:r>
            <a:r>
              <a:rPr lang="fr-FR" b="1" u="sng" dirty="0" err="1"/>
              <a:t>füllst</a:t>
            </a:r>
            <a:r>
              <a:rPr lang="fr-FR" b="1" u="sng" dirty="0"/>
              <a:t> </a:t>
            </a:r>
            <a:r>
              <a:rPr lang="fr-FR" b="1" u="sng" dirty="0" err="1"/>
              <a:t>dabei</a:t>
            </a:r>
            <a:r>
              <a:rPr lang="fr-FR" b="1" u="sng" dirty="0"/>
              <a:t> die </a:t>
            </a:r>
            <a:r>
              <a:rPr lang="fr-FR" b="1" u="sng" dirty="0" err="1"/>
              <a:t>Lücken</a:t>
            </a:r>
            <a:r>
              <a:rPr lang="fr-FR" b="1" u="sng" dirty="0"/>
              <a:t> </a:t>
            </a:r>
            <a:r>
              <a:rPr lang="fr-FR" b="1" u="sng" dirty="0" err="1"/>
              <a:t>aus.</a:t>
            </a:r>
            <a:r>
              <a:rPr lang="fr-FR" b="1" u="sng" dirty="0"/>
              <a:t> </a:t>
            </a:r>
          </a:p>
          <a:p>
            <a:endParaRPr lang="fr-FR" b="1" u="sng" dirty="0"/>
          </a:p>
          <a:p>
            <a:r>
              <a:rPr lang="fr-FR" dirty="0" err="1"/>
              <a:t>Wer</a:t>
            </a:r>
            <a:r>
              <a:rPr lang="fr-FR" dirty="0"/>
              <a:t> </a:t>
            </a:r>
            <a:r>
              <a:rPr lang="fr-FR" dirty="0" err="1"/>
              <a:t>kann</a:t>
            </a:r>
            <a:r>
              <a:rPr lang="fr-FR" dirty="0"/>
              <a:t> an </a:t>
            </a:r>
            <a:r>
              <a:rPr lang="fr-FR" dirty="0" err="1"/>
              <a:t>dem</a:t>
            </a:r>
            <a:r>
              <a:rPr lang="fr-FR" dirty="0"/>
              <a:t> </a:t>
            </a:r>
            <a:r>
              <a:rPr lang="fr-FR" dirty="0" err="1"/>
              <a:t>Programm</a:t>
            </a:r>
            <a:r>
              <a:rPr lang="fr-FR" dirty="0"/>
              <a:t> </a:t>
            </a:r>
            <a:r>
              <a:rPr lang="fr-FR" dirty="0" err="1"/>
              <a:t>teilnehmen</a:t>
            </a:r>
            <a:r>
              <a:rPr lang="fr-FR" dirty="0"/>
              <a:t>?</a:t>
            </a:r>
          </a:p>
          <a:p>
            <a:endParaRPr lang="fr-FR" dirty="0"/>
          </a:p>
          <a:p>
            <a:r>
              <a:rPr lang="fr-FR" dirty="0"/>
              <a:t>Die </a:t>
            </a:r>
            <a:r>
              <a:rPr lang="fr-FR" dirty="0" err="1"/>
              <a:t>Teilnehmer</a:t>
            </a:r>
            <a:r>
              <a:rPr lang="fr-FR" dirty="0"/>
              <a:t> </a:t>
            </a:r>
            <a:r>
              <a:rPr lang="fr-FR" dirty="0" err="1"/>
              <a:t>sind</a:t>
            </a:r>
            <a:r>
              <a:rPr lang="fr-FR" dirty="0"/>
              <a:t> ______________________.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sind</a:t>
            </a:r>
            <a:r>
              <a:rPr lang="fr-FR" dirty="0"/>
              <a:t> </a:t>
            </a:r>
            <a:r>
              <a:rPr lang="fr-FR" dirty="0" err="1"/>
              <a:t>etwa</a:t>
            </a:r>
            <a:r>
              <a:rPr lang="fr-FR" dirty="0"/>
              <a:t> ____________________</a:t>
            </a:r>
            <a:r>
              <a:rPr lang="fr-FR" dirty="0" err="1"/>
              <a:t>Jahre</a:t>
            </a:r>
            <a:r>
              <a:rPr lang="fr-FR" dirty="0"/>
              <a:t> alt. </a:t>
            </a:r>
          </a:p>
          <a:p>
            <a:endParaRPr lang="fr-FR" dirty="0"/>
          </a:p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funktionniert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Programm</a:t>
            </a:r>
            <a:r>
              <a:rPr lang="fr-FR" dirty="0"/>
              <a:t>?</a:t>
            </a:r>
          </a:p>
          <a:p>
            <a:endParaRPr lang="fr-FR" dirty="0"/>
          </a:p>
          <a:p>
            <a:r>
              <a:rPr lang="fr-FR" dirty="0"/>
              <a:t>Man </a:t>
            </a:r>
            <a:r>
              <a:rPr lang="fr-FR" dirty="0" err="1"/>
              <a:t>muss</a:t>
            </a:r>
            <a:r>
              <a:rPr lang="fr-FR" dirty="0"/>
              <a:t>___________________/ Man </a:t>
            </a:r>
            <a:r>
              <a:rPr lang="fr-FR" dirty="0" err="1"/>
              <a:t>kann</a:t>
            </a:r>
            <a:r>
              <a:rPr lang="fr-FR" dirty="0"/>
              <a:t> _______________.</a:t>
            </a:r>
          </a:p>
          <a:p>
            <a:endParaRPr lang="fr-FR" dirty="0"/>
          </a:p>
          <a:p>
            <a:r>
              <a:rPr lang="fr-FR" dirty="0" err="1"/>
              <a:t>Wie</a:t>
            </a:r>
            <a:r>
              <a:rPr lang="fr-FR" dirty="0"/>
              <a:t> lange </a:t>
            </a:r>
            <a:r>
              <a:rPr lang="fr-FR" dirty="0" err="1"/>
              <a:t>dauert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Programm</a:t>
            </a:r>
            <a:r>
              <a:rPr lang="fr-FR" dirty="0"/>
              <a:t>?  </a:t>
            </a:r>
          </a:p>
          <a:p>
            <a:endParaRPr lang="fr-FR" dirty="0"/>
          </a:p>
          <a:p>
            <a:r>
              <a:rPr lang="fr-FR" dirty="0"/>
              <a:t>Das </a:t>
            </a:r>
            <a:r>
              <a:rPr lang="fr-FR" dirty="0" err="1"/>
              <a:t>Programm</a:t>
            </a:r>
            <a:r>
              <a:rPr lang="fr-FR" dirty="0"/>
              <a:t> </a:t>
            </a:r>
            <a:r>
              <a:rPr lang="fr-FR" dirty="0" err="1"/>
              <a:t>dauert</a:t>
            </a:r>
            <a:r>
              <a:rPr lang="fr-FR" dirty="0"/>
              <a:t> </a:t>
            </a:r>
            <a:r>
              <a:rPr lang="fr-FR" dirty="0" err="1"/>
              <a:t>insgesamt</a:t>
            </a:r>
            <a:r>
              <a:rPr lang="fr-FR" dirty="0"/>
              <a:t> _________________</a:t>
            </a:r>
            <a:r>
              <a:rPr lang="fr-FR" dirty="0" err="1"/>
              <a:t>Monate</a:t>
            </a:r>
            <a:r>
              <a:rPr lang="fr-FR" dirty="0"/>
              <a:t>. </a:t>
            </a:r>
            <a:r>
              <a:rPr lang="fr-FR" dirty="0" err="1"/>
              <a:t>Davon</a:t>
            </a:r>
            <a:r>
              <a:rPr lang="fr-FR" dirty="0"/>
              <a:t> </a:t>
            </a:r>
            <a:r>
              <a:rPr lang="fr-FR" dirty="0" err="1"/>
              <a:t>werden</a:t>
            </a:r>
            <a:r>
              <a:rPr lang="fr-FR" dirty="0"/>
              <a:t> ______________in </a:t>
            </a:r>
            <a:r>
              <a:rPr lang="fr-FR" dirty="0" err="1"/>
              <a:t>Deutschland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___________________________in </a:t>
            </a:r>
            <a:r>
              <a:rPr lang="fr-FR" dirty="0" err="1"/>
              <a:t>Frankreich</a:t>
            </a:r>
            <a:r>
              <a:rPr lang="fr-FR" dirty="0"/>
              <a:t> </a:t>
            </a:r>
            <a:r>
              <a:rPr lang="fr-FR" dirty="0" err="1"/>
              <a:t>verbracht</a:t>
            </a:r>
            <a:r>
              <a:rPr lang="fr-FR" dirty="0"/>
              <a:t>. </a:t>
            </a:r>
          </a:p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2AB744-D6D0-96B9-CBD4-07ECCA0A21BD}"/>
              </a:ext>
            </a:extLst>
          </p:cNvPr>
          <p:cNvSpPr txBox="1"/>
          <p:nvPr/>
        </p:nvSpPr>
        <p:spPr>
          <a:xfrm>
            <a:off x="897837" y="947526"/>
            <a:ext cx="9850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Dokument</a:t>
            </a:r>
            <a:r>
              <a:rPr lang="fr-FR" dirty="0"/>
              <a:t> « S » : Das Sauzay-</a:t>
            </a:r>
            <a:r>
              <a:rPr lang="fr-FR" dirty="0" err="1"/>
              <a:t>Programm</a:t>
            </a:r>
            <a:r>
              <a:rPr lang="fr-FR" dirty="0"/>
              <a:t>. Hier </a:t>
            </a:r>
            <a:r>
              <a:rPr lang="fr-FR" dirty="0" err="1"/>
              <a:t>herunterladen</a:t>
            </a:r>
            <a:r>
              <a:rPr lang="fr-FR" dirty="0"/>
              <a:t>: </a:t>
            </a:r>
            <a:r>
              <a:rPr lang="fr-FR" dirty="0">
                <a:hlinkClick r:id="rId3"/>
              </a:rPr>
              <a:t>https://www.ofaj.org/sites/default/files/media/programme-brigitte-sauzay.pdf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74AAD8-63CB-E98C-18D3-F2BD83017BC8}"/>
              </a:ext>
            </a:extLst>
          </p:cNvPr>
          <p:cNvSpPr txBox="1"/>
          <p:nvPr/>
        </p:nvSpPr>
        <p:spPr>
          <a:xfrm>
            <a:off x="897837" y="1608400"/>
            <a:ext cx="9496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Dokument</a:t>
            </a:r>
            <a:r>
              <a:rPr lang="fr-FR" dirty="0"/>
              <a:t> « V » : Das Voltaire-</a:t>
            </a:r>
            <a:r>
              <a:rPr lang="fr-FR" dirty="0" err="1"/>
              <a:t>Programm</a:t>
            </a:r>
            <a:r>
              <a:rPr lang="fr-FR" dirty="0"/>
              <a:t>. Hier </a:t>
            </a:r>
            <a:r>
              <a:rPr lang="fr-FR" dirty="0" err="1"/>
              <a:t>herunterladen</a:t>
            </a:r>
            <a:r>
              <a:rPr lang="fr-FR" dirty="0"/>
              <a:t>:</a:t>
            </a:r>
          </a:p>
          <a:p>
            <a:r>
              <a:rPr lang="fr-FR" dirty="0">
                <a:hlinkClick r:id="rId4"/>
              </a:rPr>
              <a:t>https://www.dfjw.org/sites/default/files/media/voltaire-programm.pdf</a:t>
            </a:r>
            <a:endParaRPr lang="fr-FR" dirty="0"/>
          </a:p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889858-7513-011A-123C-2013E9563DDC}"/>
              </a:ext>
            </a:extLst>
          </p:cNvPr>
          <p:cNvSpPr txBox="1"/>
          <p:nvPr/>
        </p:nvSpPr>
        <p:spPr>
          <a:xfrm>
            <a:off x="8660922" y="854767"/>
            <a:ext cx="31098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Compétences: CE / EE</a:t>
            </a:r>
          </a:p>
          <a:p>
            <a:r>
              <a:rPr lang="fr-FR" dirty="0">
                <a:solidFill>
                  <a:srgbClr val="00B050"/>
                </a:solidFill>
              </a:rPr>
              <a:t>Lire en continu. </a:t>
            </a:r>
          </a:p>
          <a:p>
            <a:r>
              <a:rPr lang="fr-FR" dirty="0">
                <a:solidFill>
                  <a:srgbClr val="00B050"/>
                </a:solidFill>
              </a:rPr>
              <a:t>Faire un repérage et trouver une information dans un texte. </a:t>
            </a:r>
          </a:p>
        </p:txBody>
      </p:sp>
    </p:spTree>
    <p:extLst>
      <p:ext uri="{BB962C8B-B14F-4D97-AF65-F5344CB8AC3E}">
        <p14:creationId xmlns:p14="http://schemas.microsoft.com/office/powerpoint/2010/main" val="2903841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C51735F-88CD-DBF9-5875-B4BEF5174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9</a:t>
            </a:fld>
            <a:endParaRPr lang="fr-FR" dirty="0"/>
          </a:p>
        </p:txBody>
      </p:sp>
      <p:pic>
        <p:nvPicPr>
          <p:cNvPr id="7" name="Image 6" descr="Une image contenant texte, personne, capture d’écran, habits&#10;&#10;Description générée automatiquement">
            <a:extLst>
              <a:ext uri="{FF2B5EF4-FFF2-40B4-BE49-F238E27FC236}">
                <a16:creationId xmlns:a16="http://schemas.microsoft.com/office/drawing/2014/main" id="{97622496-60F8-4DA5-FB66-D00071CE5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89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B90721-3C95-114B-2599-657A135EC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10</a:t>
            </a:fld>
            <a:endParaRPr lang="fr-FR" dirty="0"/>
          </a:p>
        </p:txBody>
      </p:sp>
      <p:pic>
        <p:nvPicPr>
          <p:cNvPr id="7" name="Image 6" descr="Une image contenant texte, Appareils électroniques, ordinateur, Site web&#10;&#10;Description générée automatiquement">
            <a:extLst>
              <a:ext uri="{FF2B5EF4-FFF2-40B4-BE49-F238E27FC236}">
                <a16:creationId xmlns:a16="http://schemas.microsoft.com/office/drawing/2014/main" id="{773A73AE-3BFA-B572-559E-290DDDB9E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46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125542-D540-B766-0FA1-10DE2ED04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79430"/>
            <a:ext cx="10671048" cy="768096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000" dirty="0">
                <a:highlight>
                  <a:srgbClr val="00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Sauzay-</a:t>
            </a:r>
            <a:r>
              <a:rPr lang="fr-FR" sz="4000" dirty="0" err="1">
                <a:highlight>
                  <a:srgbClr val="00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Programm</a:t>
            </a:r>
            <a:endParaRPr lang="fr-FR" sz="4000" b="1" dirty="0">
              <a:solidFill>
                <a:schemeClr val="accent6"/>
              </a:solidFill>
              <a:highlight>
                <a:srgbClr val="00FFFF"/>
              </a:highlight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5F9A1B-7E44-87B9-6C08-822A93C55D4B}"/>
              </a:ext>
            </a:extLst>
          </p:cNvPr>
          <p:cNvSpPr txBox="1"/>
          <p:nvPr/>
        </p:nvSpPr>
        <p:spPr>
          <a:xfrm>
            <a:off x="897837" y="2276002"/>
            <a:ext cx="98506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Du </a:t>
            </a:r>
            <a:r>
              <a:rPr lang="fr-FR" b="1" u="sng" dirty="0" err="1"/>
              <a:t>ließt</a:t>
            </a:r>
            <a:r>
              <a:rPr lang="fr-FR" b="1" u="sng" dirty="0"/>
              <a:t> die </a:t>
            </a:r>
            <a:r>
              <a:rPr lang="fr-FR" b="1" u="sng" dirty="0" err="1"/>
              <a:t>Dokumente</a:t>
            </a:r>
            <a:r>
              <a:rPr lang="fr-FR" b="1" u="sng" dirty="0"/>
              <a:t> (S &amp; V) </a:t>
            </a:r>
            <a:r>
              <a:rPr lang="fr-FR" b="1" u="sng" dirty="0" err="1"/>
              <a:t>und</a:t>
            </a:r>
            <a:r>
              <a:rPr lang="fr-FR" b="1" u="sng" dirty="0"/>
              <a:t> </a:t>
            </a:r>
            <a:r>
              <a:rPr lang="fr-FR" b="1" u="sng" dirty="0" err="1"/>
              <a:t>beantwortest</a:t>
            </a:r>
            <a:r>
              <a:rPr lang="fr-FR" b="1" u="sng" dirty="0"/>
              <a:t> die </a:t>
            </a:r>
            <a:r>
              <a:rPr lang="fr-FR" b="1" u="sng" dirty="0" err="1"/>
              <a:t>Fragen</a:t>
            </a:r>
            <a:r>
              <a:rPr lang="fr-FR" b="1" u="sng" dirty="0"/>
              <a:t>: ( du </a:t>
            </a:r>
            <a:r>
              <a:rPr lang="fr-FR" b="1" u="sng" dirty="0" err="1"/>
              <a:t>kannst</a:t>
            </a:r>
            <a:r>
              <a:rPr lang="fr-FR" b="1" u="sng" dirty="0"/>
              <a:t> in </a:t>
            </a:r>
            <a:r>
              <a:rPr lang="fr-FR" b="1" u="sng" dirty="0" err="1"/>
              <a:t>Gruppen</a:t>
            </a:r>
            <a:r>
              <a:rPr lang="fr-FR" b="1" u="sng" dirty="0"/>
              <a:t> (3-4 </a:t>
            </a:r>
            <a:r>
              <a:rPr lang="fr-FR" b="1" u="sng" dirty="0" err="1"/>
              <a:t>Schüler</a:t>
            </a:r>
            <a:r>
              <a:rPr lang="fr-FR" b="1" u="sng" dirty="0"/>
              <a:t>) </a:t>
            </a:r>
            <a:r>
              <a:rPr lang="fr-FR" b="1" u="sng" dirty="0" err="1"/>
              <a:t>arbeiten</a:t>
            </a:r>
            <a:r>
              <a:rPr lang="fr-FR" b="1" u="sng" dirty="0"/>
              <a:t>.) Du </a:t>
            </a:r>
            <a:r>
              <a:rPr lang="fr-FR" b="1" u="sng" dirty="0" err="1"/>
              <a:t>füllst</a:t>
            </a:r>
            <a:r>
              <a:rPr lang="fr-FR" b="1" u="sng" dirty="0"/>
              <a:t> </a:t>
            </a:r>
            <a:r>
              <a:rPr lang="fr-FR" b="1" u="sng" dirty="0" err="1"/>
              <a:t>dabei</a:t>
            </a:r>
            <a:r>
              <a:rPr lang="fr-FR" b="1" u="sng" dirty="0"/>
              <a:t> die </a:t>
            </a:r>
            <a:r>
              <a:rPr lang="fr-FR" b="1" u="sng" dirty="0" err="1"/>
              <a:t>Lücken</a:t>
            </a:r>
            <a:r>
              <a:rPr lang="fr-FR" b="1" u="sng" dirty="0"/>
              <a:t> </a:t>
            </a:r>
            <a:r>
              <a:rPr lang="fr-FR" b="1" u="sng" dirty="0" err="1"/>
              <a:t>aus.</a:t>
            </a:r>
            <a:r>
              <a:rPr lang="fr-FR" b="1" u="sng" dirty="0"/>
              <a:t> </a:t>
            </a:r>
          </a:p>
          <a:p>
            <a:endParaRPr lang="fr-FR" dirty="0"/>
          </a:p>
          <a:p>
            <a:r>
              <a:rPr lang="fr-FR" dirty="0" err="1">
                <a:solidFill>
                  <a:srgbClr val="FF0000"/>
                </a:solidFill>
              </a:rPr>
              <a:t>Wer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kann</a:t>
            </a:r>
            <a:r>
              <a:rPr lang="fr-FR" dirty="0">
                <a:solidFill>
                  <a:srgbClr val="FF0000"/>
                </a:solidFill>
              </a:rPr>
              <a:t> an </a:t>
            </a:r>
            <a:r>
              <a:rPr lang="fr-FR" dirty="0" err="1">
                <a:solidFill>
                  <a:srgbClr val="FF0000"/>
                </a:solidFill>
              </a:rPr>
              <a:t>dem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Programm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teilnehmen</a:t>
            </a:r>
            <a:r>
              <a:rPr lang="fr-FR" dirty="0">
                <a:solidFill>
                  <a:srgbClr val="FF0000"/>
                </a:solidFill>
              </a:rPr>
              <a:t>?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Die </a:t>
            </a:r>
            <a:r>
              <a:rPr lang="fr-FR" dirty="0" err="1">
                <a:solidFill>
                  <a:srgbClr val="FF0000"/>
                </a:solidFill>
              </a:rPr>
              <a:t>Teilnehmer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sind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deutsche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und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französische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Schüler</a:t>
            </a:r>
            <a:r>
              <a:rPr lang="fr-FR" dirty="0">
                <a:solidFill>
                  <a:srgbClr val="FF0000"/>
                </a:solidFill>
              </a:rPr>
              <a:t>. </a:t>
            </a:r>
            <a:r>
              <a:rPr lang="fr-FR" dirty="0" err="1">
                <a:solidFill>
                  <a:srgbClr val="FF0000"/>
                </a:solidFill>
              </a:rPr>
              <a:t>Sie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sind</a:t>
            </a:r>
            <a:r>
              <a:rPr lang="fr-FR" dirty="0">
                <a:solidFill>
                  <a:srgbClr val="FF0000"/>
                </a:solidFill>
              </a:rPr>
              <a:t> – in den </a:t>
            </a:r>
            <a:r>
              <a:rPr lang="fr-FR" dirty="0" err="1">
                <a:solidFill>
                  <a:srgbClr val="FF0000"/>
                </a:solidFill>
              </a:rPr>
              <a:t>Klassen</a:t>
            </a:r>
            <a:r>
              <a:rPr lang="fr-FR" dirty="0">
                <a:solidFill>
                  <a:srgbClr val="FF0000"/>
                </a:solidFill>
              </a:rPr>
              <a:t> :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4</a:t>
            </a:r>
            <a:r>
              <a:rPr lang="fr-FR" baseline="30000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3</a:t>
            </a:r>
            <a:r>
              <a:rPr lang="fr-FR" baseline="30000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2</a:t>
            </a:r>
            <a:r>
              <a:rPr lang="fr-FR" baseline="30000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oder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1</a:t>
            </a:r>
            <a:r>
              <a:rPr lang="fr-FR" baseline="30000" dirty="0">
                <a:solidFill>
                  <a:srgbClr val="FF0000"/>
                </a:solidFill>
                <a:highlight>
                  <a:srgbClr val="FFFF00"/>
                </a:highlight>
              </a:rPr>
              <a:t>e</a:t>
            </a:r>
            <a:r>
              <a:rPr lang="fr-FR" baseline="30000" dirty="0">
                <a:solidFill>
                  <a:srgbClr val="FF0000"/>
                </a:solidFill>
              </a:rPr>
              <a:t>.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 err="1">
                <a:solidFill>
                  <a:srgbClr val="FF0000"/>
                </a:solidFill>
              </a:rPr>
              <a:t>Wie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funktionniert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das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Programm</a:t>
            </a:r>
            <a:r>
              <a:rPr lang="fr-FR" dirty="0">
                <a:solidFill>
                  <a:srgbClr val="FF0000"/>
                </a:solidFill>
              </a:rPr>
              <a:t>?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Man </a:t>
            </a:r>
            <a:r>
              <a:rPr lang="fr-FR" dirty="0" err="1">
                <a:solidFill>
                  <a:srgbClr val="FF0000"/>
                </a:solidFill>
              </a:rPr>
              <a:t>muss</a:t>
            </a:r>
            <a:r>
              <a:rPr lang="fr-FR" dirty="0">
                <a:solidFill>
                  <a:srgbClr val="FF0000"/>
                </a:solidFill>
              </a:rPr>
              <a:t> in </a:t>
            </a:r>
            <a:r>
              <a:rPr lang="fr-FR" dirty="0" err="1">
                <a:solidFill>
                  <a:srgbClr val="FF0000"/>
                </a:solidFill>
              </a:rPr>
              <a:t>eine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Schule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nach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Deutschland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gehen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und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in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einer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deutschen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Familie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leben</a:t>
            </a:r>
            <a:r>
              <a:rPr lang="fr-FR" dirty="0">
                <a:solidFill>
                  <a:srgbClr val="FF0000"/>
                </a:solidFill>
              </a:rPr>
              <a:t>/ Man </a:t>
            </a:r>
            <a:r>
              <a:rPr lang="fr-FR" dirty="0" err="1">
                <a:solidFill>
                  <a:srgbClr val="FF0000"/>
                </a:solidFill>
              </a:rPr>
              <a:t>muss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seine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Austauschpartnerin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/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seinen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Austauschpartner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dann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auch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in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Frankreich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begrüßen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.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 err="1">
                <a:solidFill>
                  <a:srgbClr val="FF0000"/>
                </a:solidFill>
              </a:rPr>
              <a:t>Wie</a:t>
            </a:r>
            <a:r>
              <a:rPr lang="fr-FR" dirty="0">
                <a:solidFill>
                  <a:srgbClr val="FF0000"/>
                </a:solidFill>
              </a:rPr>
              <a:t> lange </a:t>
            </a:r>
            <a:r>
              <a:rPr lang="fr-FR" dirty="0" err="1">
                <a:solidFill>
                  <a:srgbClr val="FF0000"/>
                </a:solidFill>
              </a:rPr>
              <a:t>dauert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das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Programm</a:t>
            </a:r>
            <a:r>
              <a:rPr lang="fr-FR" dirty="0">
                <a:solidFill>
                  <a:srgbClr val="FF0000"/>
                </a:solidFill>
              </a:rPr>
              <a:t>?  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Das </a:t>
            </a:r>
            <a:r>
              <a:rPr lang="fr-FR" dirty="0" err="1">
                <a:solidFill>
                  <a:srgbClr val="FF0000"/>
                </a:solidFill>
              </a:rPr>
              <a:t>Programm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dauert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insgesamt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6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Monate</a:t>
            </a:r>
            <a:r>
              <a:rPr lang="fr-FR" dirty="0">
                <a:solidFill>
                  <a:srgbClr val="FF0000"/>
                </a:solidFill>
              </a:rPr>
              <a:t>. </a:t>
            </a:r>
            <a:r>
              <a:rPr lang="fr-FR" dirty="0" err="1">
                <a:solidFill>
                  <a:srgbClr val="FF0000"/>
                </a:solidFill>
              </a:rPr>
              <a:t>Davon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werden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3 in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Deutschland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und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3 in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Frankreich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verbracht</a:t>
            </a:r>
            <a:r>
              <a:rPr lang="fr-FR" dirty="0">
                <a:solidFill>
                  <a:srgbClr val="FF0000"/>
                </a:solidFill>
              </a:rPr>
              <a:t>. </a:t>
            </a:r>
          </a:p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2AB744-D6D0-96B9-CBD4-07ECCA0A21BD}"/>
              </a:ext>
            </a:extLst>
          </p:cNvPr>
          <p:cNvSpPr txBox="1"/>
          <p:nvPr/>
        </p:nvSpPr>
        <p:spPr>
          <a:xfrm>
            <a:off x="897837" y="947526"/>
            <a:ext cx="9850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Dokument</a:t>
            </a:r>
            <a:r>
              <a:rPr lang="fr-FR" dirty="0"/>
              <a:t> « S » : Das Sauzay-</a:t>
            </a:r>
            <a:r>
              <a:rPr lang="fr-FR" dirty="0" err="1"/>
              <a:t>Programm</a:t>
            </a:r>
            <a:r>
              <a:rPr lang="fr-FR" dirty="0"/>
              <a:t>. Hier </a:t>
            </a:r>
            <a:r>
              <a:rPr lang="fr-FR" dirty="0" err="1"/>
              <a:t>herunterladen</a:t>
            </a:r>
            <a:r>
              <a:rPr lang="fr-FR" dirty="0"/>
              <a:t>: </a:t>
            </a:r>
            <a:r>
              <a:rPr lang="fr-FR" dirty="0">
                <a:hlinkClick r:id="rId3"/>
              </a:rPr>
              <a:t>https://www.ofaj.org/sites/default/files/media/programme-brigitte-sauzay.pdf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74AAD8-63CB-E98C-18D3-F2BD83017BC8}"/>
              </a:ext>
            </a:extLst>
          </p:cNvPr>
          <p:cNvSpPr txBox="1"/>
          <p:nvPr/>
        </p:nvSpPr>
        <p:spPr>
          <a:xfrm>
            <a:off x="897837" y="1608400"/>
            <a:ext cx="9496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Dokument</a:t>
            </a:r>
            <a:r>
              <a:rPr lang="fr-FR" dirty="0"/>
              <a:t> « V » : Das Voltaire-</a:t>
            </a:r>
            <a:r>
              <a:rPr lang="fr-FR" dirty="0" err="1"/>
              <a:t>Programm</a:t>
            </a:r>
            <a:r>
              <a:rPr lang="fr-FR" dirty="0"/>
              <a:t>. Hier </a:t>
            </a:r>
            <a:r>
              <a:rPr lang="fr-FR" dirty="0" err="1"/>
              <a:t>herunterladen</a:t>
            </a:r>
            <a:r>
              <a:rPr lang="fr-FR" dirty="0"/>
              <a:t>:</a:t>
            </a:r>
          </a:p>
          <a:p>
            <a:r>
              <a:rPr lang="fr-FR" dirty="0">
                <a:hlinkClick r:id="rId4"/>
              </a:rPr>
              <a:t>https://www.dfjw.org/sites/default/files/media/voltaire-programm.pdf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0959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1A6DE4E-12C4-AAC0-D83A-E3F79D908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12</a:t>
            </a:fld>
            <a:endParaRPr lang="fr-FR" dirty="0"/>
          </a:p>
        </p:txBody>
      </p:sp>
      <p:pic>
        <p:nvPicPr>
          <p:cNvPr id="7" name="Image 6" descr="Une image contenant texte, habits, Visage humain, homme&#10;&#10;Description générée automatiquement">
            <a:extLst>
              <a:ext uri="{FF2B5EF4-FFF2-40B4-BE49-F238E27FC236}">
                <a16:creationId xmlns:a16="http://schemas.microsoft.com/office/drawing/2014/main" id="{422399C9-4085-80BD-9920-591C2FB02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65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2A32F9-F13B-5FF7-7CC1-39A5094F9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13</a:t>
            </a:fld>
            <a:endParaRPr lang="fr-FR" dirty="0"/>
          </a:p>
        </p:txBody>
      </p:sp>
      <p:pic>
        <p:nvPicPr>
          <p:cNvPr id="7" name="Image 6" descr="Une image contenant texte, personne, Visage humain, homme&#10;&#10;Description générée automatiquement">
            <a:extLst>
              <a:ext uri="{FF2B5EF4-FFF2-40B4-BE49-F238E27FC236}">
                <a16:creationId xmlns:a16="http://schemas.microsoft.com/office/drawing/2014/main" id="{B4D4B7DB-1762-4FD8-1970-45C06A68B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78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D2349FD-72DB-2541-D02B-4C7988C1D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14</a:t>
            </a:fld>
            <a:endParaRPr lang="fr-FR" dirty="0"/>
          </a:p>
        </p:txBody>
      </p:sp>
      <p:pic>
        <p:nvPicPr>
          <p:cNvPr id="11" name="Image 10" descr="Une image contenant texte, personne, habits, Brochure&#10;&#10;Description générée automatiquement">
            <a:extLst>
              <a:ext uri="{FF2B5EF4-FFF2-40B4-BE49-F238E27FC236}">
                <a16:creationId xmlns:a16="http://schemas.microsoft.com/office/drawing/2014/main" id="{7B4A5C8E-6816-8095-1B6C-810AC417C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65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1959D9-B895-2B49-AF94-EEC9D5ABD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15</a:t>
            </a:fld>
            <a:endParaRPr lang="fr-FR" dirty="0"/>
          </a:p>
        </p:txBody>
      </p:sp>
      <p:pic>
        <p:nvPicPr>
          <p:cNvPr id="11" name="Image 10" descr="Une image contenant texte, capture d’écran, graphisme, Prospectus&#10;&#10;Description générée automatiquement">
            <a:extLst>
              <a:ext uri="{FF2B5EF4-FFF2-40B4-BE49-F238E27FC236}">
                <a16:creationId xmlns:a16="http://schemas.microsoft.com/office/drawing/2014/main" id="{F4A1C303-BC2E-1C3C-4C93-DBFA91C8A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583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125542-D540-B766-0FA1-10DE2ED04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79430"/>
            <a:ext cx="10671048" cy="768096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000" b="1" dirty="0">
                <a:solidFill>
                  <a:schemeClr val="accent6"/>
                </a:solidFill>
                <a:highlight>
                  <a:srgbClr val="C0C0C0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Voltaire-</a:t>
            </a:r>
            <a:r>
              <a:rPr lang="fr-FR" sz="4000" b="1" dirty="0" err="1">
                <a:solidFill>
                  <a:schemeClr val="accent6"/>
                </a:solidFill>
                <a:highlight>
                  <a:srgbClr val="C0C0C0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programm</a:t>
            </a:r>
            <a:endParaRPr lang="fr-FR" sz="4000" b="1" dirty="0">
              <a:solidFill>
                <a:schemeClr val="accent6"/>
              </a:solidFill>
              <a:highlight>
                <a:srgbClr val="C0C0C0"/>
              </a:highlight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5F9A1B-7E44-87B9-6C08-822A93C55D4B}"/>
              </a:ext>
            </a:extLst>
          </p:cNvPr>
          <p:cNvSpPr txBox="1"/>
          <p:nvPr/>
        </p:nvSpPr>
        <p:spPr>
          <a:xfrm>
            <a:off x="897837" y="2276002"/>
            <a:ext cx="98506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Du </a:t>
            </a:r>
            <a:r>
              <a:rPr lang="fr-FR" b="1" u="sng" dirty="0" err="1"/>
              <a:t>ließt</a:t>
            </a:r>
            <a:r>
              <a:rPr lang="fr-FR" b="1" u="sng" dirty="0"/>
              <a:t> die </a:t>
            </a:r>
            <a:r>
              <a:rPr lang="fr-FR" b="1" u="sng" dirty="0" err="1"/>
              <a:t>Dokumente</a:t>
            </a:r>
            <a:r>
              <a:rPr lang="fr-FR" b="1" u="sng" dirty="0"/>
              <a:t> (S &amp; V) </a:t>
            </a:r>
            <a:r>
              <a:rPr lang="fr-FR" b="1" u="sng" dirty="0" err="1"/>
              <a:t>und</a:t>
            </a:r>
            <a:r>
              <a:rPr lang="fr-FR" b="1" u="sng" dirty="0"/>
              <a:t> </a:t>
            </a:r>
            <a:r>
              <a:rPr lang="fr-FR" b="1" u="sng" dirty="0" err="1"/>
              <a:t>beantwortest</a:t>
            </a:r>
            <a:r>
              <a:rPr lang="fr-FR" b="1" u="sng" dirty="0"/>
              <a:t> die </a:t>
            </a:r>
            <a:r>
              <a:rPr lang="fr-FR" b="1" u="sng" dirty="0" err="1"/>
              <a:t>Fragen</a:t>
            </a:r>
            <a:r>
              <a:rPr lang="fr-FR" b="1" u="sng" dirty="0"/>
              <a:t>: ( du </a:t>
            </a:r>
            <a:r>
              <a:rPr lang="fr-FR" b="1" u="sng" dirty="0" err="1"/>
              <a:t>kannst</a:t>
            </a:r>
            <a:r>
              <a:rPr lang="fr-FR" b="1" u="sng" dirty="0"/>
              <a:t> in </a:t>
            </a:r>
            <a:r>
              <a:rPr lang="fr-FR" b="1" u="sng" dirty="0" err="1"/>
              <a:t>Gruppen</a:t>
            </a:r>
            <a:r>
              <a:rPr lang="fr-FR" b="1" u="sng" dirty="0"/>
              <a:t> (3-4 </a:t>
            </a:r>
            <a:r>
              <a:rPr lang="fr-FR" b="1" u="sng" dirty="0" err="1"/>
              <a:t>Schüler</a:t>
            </a:r>
            <a:r>
              <a:rPr lang="fr-FR" b="1" u="sng" dirty="0"/>
              <a:t>) </a:t>
            </a:r>
            <a:r>
              <a:rPr lang="fr-FR" b="1" u="sng" dirty="0" err="1"/>
              <a:t>arbeiten</a:t>
            </a:r>
            <a:r>
              <a:rPr lang="fr-FR" b="1" u="sng" dirty="0"/>
              <a:t>.) Du </a:t>
            </a:r>
            <a:r>
              <a:rPr lang="fr-FR" b="1" u="sng" dirty="0" err="1"/>
              <a:t>füllst</a:t>
            </a:r>
            <a:r>
              <a:rPr lang="fr-FR" b="1" u="sng" dirty="0"/>
              <a:t> </a:t>
            </a:r>
            <a:r>
              <a:rPr lang="fr-FR" b="1" u="sng" dirty="0" err="1"/>
              <a:t>dabei</a:t>
            </a:r>
            <a:r>
              <a:rPr lang="fr-FR" b="1" u="sng" dirty="0"/>
              <a:t> die </a:t>
            </a:r>
            <a:r>
              <a:rPr lang="fr-FR" b="1" u="sng" dirty="0" err="1"/>
              <a:t>Lücken</a:t>
            </a:r>
            <a:r>
              <a:rPr lang="fr-FR" b="1" u="sng" dirty="0"/>
              <a:t> </a:t>
            </a:r>
            <a:r>
              <a:rPr lang="fr-FR" b="1" u="sng" dirty="0" err="1"/>
              <a:t>aus.</a:t>
            </a:r>
            <a:r>
              <a:rPr lang="fr-FR" b="1" u="sng" dirty="0"/>
              <a:t> </a:t>
            </a:r>
          </a:p>
          <a:p>
            <a:endParaRPr lang="fr-FR" b="1" u="sng" dirty="0"/>
          </a:p>
          <a:p>
            <a:endParaRPr lang="fr-FR" dirty="0"/>
          </a:p>
          <a:p>
            <a:r>
              <a:rPr lang="fr-FR" dirty="0" err="1">
                <a:solidFill>
                  <a:srgbClr val="FF0000"/>
                </a:solidFill>
              </a:rPr>
              <a:t>Wer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kann</a:t>
            </a:r>
            <a:r>
              <a:rPr lang="fr-FR" dirty="0">
                <a:solidFill>
                  <a:srgbClr val="FF0000"/>
                </a:solidFill>
              </a:rPr>
              <a:t> an </a:t>
            </a:r>
            <a:r>
              <a:rPr lang="fr-FR" dirty="0" err="1">
                <a:solidFill>
                  <a:srgbClr val="FF0000"/>
                </a:solidFill>
              </a:rPr>
              <a:t>dem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Programm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teilnehmen</a:t>
            </a:r>
            <a:r>
              <a:rPr lang="fr-FR" dirty="0">
                <a:solidFill>
                  <a:srgbClr val="FF0000"/>
                </a:solidFill>
              </a:rPr>
              <a:t>?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Die </a:t>
            </a:r>
            <a:r>
              <a:rPr lang="fr-FR" dirty="0" err="1">
                <a:solidFill>
                  <a:srgbClr val="FF0000"/>
                </a:solidFill>
              </a:rPr>
              <a:t>Teilnehmer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sind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deutsche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und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französische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Schüler</a:t>
            </a:r>
            <a:r>
              <a:rPr lang="fr-FR" dirty="0">
                <a:solidFill>
                  <a:srgbClr val="FF0000"/>
                </a:solidFill>
              </a:rPr>
              <a:t>. </a:t>
            </a:r>
            <a:r>
              <a:rPr lang="fr-FR" dirty="0" err="1">
                <a:solidFill>
                  <a:srgbClr val="FF0000"/>
                </a:solidFill>
              </a:rPr>
              <a:t>Sie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sind</a:t>
            </a:r>
            <a:r>
              <a:rPr lang="fr-FR" dirty="0">
                <a:solidFill>
                  <a:srgbClr val="FF0000"/>
                </a:solidFill>
              </a:rPr>
              <a:t> in der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8. , 9.,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oder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10.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Klasse</a:t>
            </a:r>
            <a:r>
              <a:rPr lang="fr-FR" dirty="0">
                <a:solidFill>
                  <a:srgbClr val="FF0000"/>
                </a:solidFill>
              </a:rPr>
              <a:t>. </a:t>
            </a:r>
          </a:p>
          <a:p>
            <a:r>
              <a:rPr lang="fr-FR" dirty="0" err="1">
                <a:solidFill>
                  <a:srgbClr val="FF0000"/>
                </a:solidFill>
              </a:rPr>
              <a:t>Wie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funktionniert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das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Programm</a:t>
            </a:r>
            <a:r>
              <a:rPr lang="fr-FR" dirty="0">
                <a:solidFill>
                  <a:srgbClr val="FF0000"/>
                </a:solidFill>
              </a:rPr>
              <a:t>?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Man </a:t>
            </a:r>
            <a:r>
              <a:rPr lang="fr-FR" dirty="0" err="1">
                <a:solidFill>
                  <a:srgbClr val="FF0000"/>
                </a:solidFill>
              </a:rPr>
              <a:t>muss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in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Deutschland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für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6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Monate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in die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Schule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gehen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.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 err="1">
                <a:solidFill>
                  <a:srgbClr val="FF0000"/>
                </a:solidFill>
              </a:rPr>
              <a:t>Wie</a:t>
            </a:r>
            <a:r>
              <a:rPr lang="fr-FR" dirty="0">
                <a:solidFill>
                  <a:srgbClr val="FF0000"/>
                </a:solidFill>
              </a:rPr>
              <a:t> lange </a:t>
            </a:r>
            <a:r>
              <a:rPr lang="fr-FR" dirty="0" err="1">
                <a:solidFill>
                  <a:srgbClr val="FF0000"/>
                </a:solidFill>
              </a:rPr>
              <a:t>dauert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das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Programm</a:t>
            </a:r>
            <a:r>
              <a:rPr lang="fr-FR" dirty="0">
                <a:solidFill>
                  <a:srgbClr val="FF0000"/>
                </a:solidFill>
              </a:rPr>
              <a:t>?  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Das </a:t>
            </a:r>
            <a:r>
              <a:rPr lang="fr-FR" dirty="0" err="1">
                <a:solidFill>
                  <a:srgbClr val="FF0000"/>
                </a:solidFill>
              </a:rPr>
              <a:t>Programm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dauert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insgesamt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ein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Jahr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. </a:t>
            </a:r>
            <a:r>
              <a:rPr lang="fr-FR" dirty="0" err="1">
                <a:solidFill>
                  <a:srgbClr val="FF0000"/>
                </a:solidFill>
              </a:rPr>
              <a:t>Davon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werden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6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Monate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in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Deutschland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und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6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Monate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in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Frankreich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verbracht</a:t>
            </a:r>
            <a:r>
              <a:rPr lang="fr-FR" dirty="0">
                <a:solidFill>
                  <a:srgbClr val="FF0000"/>
                </a:solidFill>
              </a:rPr>
              <a:t>. </a:t>
            </a:r>
          </a:p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2AB744-D6D0-96B9-CBD4-07ECCA0A21BD}"/>
              </a:ext>
            </a:extLst>
          </p:cNvPr>
          <p:cNvSpPr txBox="1"/>
          <p:nvPr/>
        </p:nvSpPr>
        <p:spPr>
          <a:xfrm>
            <a:off x="897837" y="947526"/>
            <a:ext cx="9850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Dokument</a:t>
            </a:r>
            <a:r>
              <a:rPr lang="fr-FR" dirty="0"/>
              <a:t> « S » : Das Sauzay-</a:t>
            </a:r>
            <a:r>
              <a:rPr lang="fr-FR" dirty="0" err="1"/>
              <a:t>Programm</a:t>
            </a:r>
            <a:r>
              <a:rPr lang="fr-FR" dirty="0"/>
              <a:t>. Hier </a:t>
            </a:r>
            <a:r>
              <a:rPr lang="fr-FR" dirty="0" err="1"/>
              <a:t>herunterladen</a:t>
            </a:r>
            <a:r>
              <a:rPr lang="fr-FR" dirty="0"/>
              <a:t>: </a:t>
            </a:r>
            <a:r>
              <a:rPr lang="fr-FR" dirty="0">
                <a:hlinkClick r:id="rId3"/>
              </a:rPr>
              <a:t>https://www.ofaj.org/sites/default/files/media/programme-brigitte-sauzay.pdf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74AAD8-63CB-E98C-18D3-F2BD83017BC8}"/>
              </a:ext>
            </a:extLst>
          </p:cNvPr>
          <p:cNvSpPr txBox="1"/>
          <p:nvPr/>
        </p:nvSpPr>
        <p:spPr>
          <a:xfrm>
            <a:off x="897837" y="1608400"/>
            <a:ext cx="9496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Dokument</a:t>
            </a:r>
            <a:r>
              <a:rPr lang="fr-FR" dirty="0"/>
              <a:t> « V » : Das Voltaire-</a:t>
            </a:r>
            <a:r>
              <a:rPr lang="fr-FR" dirty="0" err="1"/>
              <a:t>Programm</a:t>
            </a:r>
            <a:r>
              <a:rPr lang="fr-FR" dirty="0"/>
              <a:t>. Hier </a:t>
            </a:r>
            <a:r>
              <a:rPr lang="fr-FR" dirty="0" err="1"/>
              <a:t>herunterladen</a:t>
            </a:r>
            <a:r>
              <a:rPr lang="fr-FR" dirty="0"/>
              <a:t>:</a:t>
            </a:r>
          </a:p>
          <a:p>
            <a:r>
              <a:rPr lang="fr-FR" dirty="0">
                <a:hlinkClick r:id="rId4"/>
              </a:rPr>
              <a:t>https://www.dfjw.org/sites/default/files/media/voltaire-programm.pdf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4066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4B311B-3177-0658-3585-6639F26A9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000" b="1" dirty="0" err="1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Und</a:t>
            </a:r>
            <a: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du ? </a:t>
            </a:r>
            <a:r>
              <a:rPr lang="fr-FR" sz="4000" b="1" dirty="0" err="1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Möchtest</a:t>
            </a:r>
            <a: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du an </a:t>
            </a:r>
            <a:b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fr-FR" sz="4000" b="1" dirty="0" err="1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einem</a:t>
            </a:r>
            <a: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SAUZAY– </a:t>
            </a:r>
            <a:r>
              <a:rPr lang="fr-FR" sz="4000" b="1" dirty="0" err="1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oder</a:t>
            </a:r>
            <a: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b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fr-FR" sz="4000" b="1" dirty="0" err="1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einem</a:t>
            </a:r>
            <a: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voltaire- </a:t>
            </a:r>
            <a:r>
              <a:rPr lang="fr-FR" sz="4000" b="1" dirty="0" err="1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programm</a:t>
            </a:r>
            <a: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fr-FR" sz="4000" b="1" dirty="0" err="1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teilnehmen</a:t>
            </a:r>
            <a:r>
              <a:rPr lang="fr-FR" sz="40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132FC4-071B-7F51-51F7-411592EA4B0C}"/>
              </a:ext>
            </a:extLst>
          </p:cNvPr>
          <p:cNvSpPr txBox="1"/>
          <p:nvPr/>
        </p:nvSpPr>
        <p:spPr>
          <a:xfrm>
            <a:off x="1332695" y="3985404"/>
            <a:ext cx="9523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finde</a:t>
            </a:r>
            <a:r>
              <a:rPr lang="fr-FR" dirty="0"/>
              <a:t> die </a:t>
            </a:r>
            <a:r>
              <a:rPr lang="fr-FR" dirty="0" err="1"/>
              <a:t>Idee</a:t>
            </a:r>
            <a:r>
              <a:rPr lang="fr-FR" dirty="0"/>
              <a:t> </a:t>
            </a:r>
            <a:r>
              <a:rPr lang="fr-FR" dirty="0" err="1"/>
              <a:t>gut</a:t>
            </a:r>
            <a:r>
              <a:rPr lang="fr-FR" dirty="0"/>
              <a:t> , </a:t>
            </a:r>
            <a:r>
              <a:rPr lang="fr-FR" dirty="0" err="1"/>
              <a:t>weil</a:t>
            </a:r>
            <a:r>
              <a:rPr lang="fr-FR" dirty="0"/>
              <a:t> … (verbe conjugué à la fin de la proposition subordonnée)</a:t>
            </a:r>
          </a:p>
          <a:p>
            <a:r>
              <a:rPr lang="fr-FR" dirty="0" err="1"/>
              <a:t>Ich</a:t>
            </a:r>
            <a:r>
              <a:rPr lang="fr-FR" dirty="0"/>
              <a:t> bin </a:t>
            </a:r>
            <a:r>
              <a:rPr lang="fr-FR" dirty="0" err="1"/>
              <a:t>eher</a:t>
            </a:r>
            <a:r>
              <a:rPr lang="fr-FR" dirty="0"/>
              <a:t> </a:t>
            </a:r>
            <a:r>
              <a:rPr lang="fr-FR" dirty="0" err="1"/>
              <a:t>dagegen</a:t>
            </a:r>
            <a:r>
              <a:rPr lang="fr-FR" dirty="0"/>
              <a:t>, </a:t>
            </a:r>
            <a:r>
              <a:rPr lang="fr-FR" dirty="0" err="1"/>
              <a:t>weil</a:t>
            </a:r>
            <a:r>
              <a:rPr lang="fr-FR" dirty="0"/>
              <a:t>..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6FF149F-E326-3A09-4F37-864AA47598E8}"/>
              </a:ext>
            </a:extLst>
          </p:cNvPr>
          <p:cNvSpPr txBox="1"/>
          <p:nvPr/>
        </p:nvSpPr>
        <p:spPr>
          <a:xfrm>
            <a:off x="2635283" y="4894993"/>
            <a:ext cx="6918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Du hast  </a:t>
            </a:r>
            <a:r>
              <a:rPr lang="fr-FR" dirty="0" err="1"/>
              <a:t>Minuten</a:t>
            </a:r>
            <a:r>
              <a:rPr lang="fr-FR" dirty="0"/>
              <a:t> Zeit </a:t>
            </a:r>
            <a:r>
              <a:rPr lang="fr-FR" dirty="0" err="1"/>
              <a:t>zum</a:t>
            </a:r>
            <a:r>
              <a:rPr lang="fr-FR" dirty="0"/>
              <a:t> </a:t>
            </a:r>
            <a:r>
              <a:rPr lang="fr-FR" dirty="0" err="1"/>
              <a:t>nachdenken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zum</a:t>
            </a:r>
            <a:r>
              <a:rPr lang="fr-FR" dirty="0"/>
              <a:t> </a:t>
            </a:r>
            <a:r>
              <a:rPr lang="fr-FR" dirty="0" err="1"/>
              <a:t>schreiben</a:t>
            </a:r>
            <a:endParaRPr lang="fr-FR" dirty="0"/>
          </a:p>
          <a:p>
            <a:r>
              <a:rPr lang="fr-FR" dirty="0" err="1"/>
              <a:t>Danach</a:t>
            </a:r>
            <a:r>
              <a:rPr lang="fr-FR" dirty="0"/>
              <a:t> </a:t>
            </a:r>
            <a:r>
              <a:rPr lang="fr-FR" dirty="0" err="1"/>
              <a:t>machen</a:t>
            </a:r>
            <a:r>
              <a:rPr lang="fr-FR" dirty="0"/>
              <a:t> </a:t>
            </a:r>
            <a:r>
              <a:rPr lang="fr-FR" dirty="0" err="1"/>
              <a:t>wir</a:t>
            </a:r>
            <a:r>
              <a:rPr lang="fr-FR" dirty="0"/>
              <a:t> </a:t>
            </a:r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Zusammenfassung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Plenum. </a:t>
            </a:r>
          </a:p>
        </p:txBody>
      </p:sp>
      <p:pic>
        <p:nvPicPr>
          <p:cNvPr id="11" name="Image 10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81721D23-BFA7-80DF-CFA2-2A37713C2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157842" y="-113737"/>
            <a:ext cx="1904762" cy="15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74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145" y="2506564"/>
            <a:ext cx="6918037" cy="206763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 err="1">
                <a:highlight>
                  <a:srgbClr val="00FF00"/>
                </a:highlight>
              </a:rPr>
              <a:t>Seance</a:t>
            </a:r>
            <a:r>
              <a:rPr lang="fr-FR" dirty="0">
                <a:highlight>
                  <a:srgbClr val="00FF00"/>
                </a:highlight>
              </a:rPr>
              <a:t> 2:</a:t>
            </a:r>
            <a:br>
              <a:rPr lang="fr-FR" dirty="0">
                <a:highlight>
                  <a:srgbClr val="00FF00"/>
                </a:highlight>
              </a:rPr>
            </a:br>
            <a:r>
              <a:rPr lang="fr-FR" dirty="0" err="1">
                <a:highlight>
                  <a:srgbClr val="00FF00"/>
                </a:highlight>
              </a:rPr>
              <a:t>Was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machst</a:t>
            </a:r>
            <a:r>
              <a:rPr lang="fr-FR" dirty="0">
                <a:highlight>
                  <a:srgbClr val="00FF00"/>
                </a:highlight>
              </a:rPr>
              <a:t> du </a:t>
            </a:r>
            <a:r>
              <a:rPr lang="fr-FR" dirty="0" err="1">
                <a:highlight>
                  <a:srgbClr val="00FF00"/>
                </a:highlight>
              </a:rPr>
              <a:t>gern</a:t>
            </a:r>
            <a:r>
              <a:rPr lang="fr-FR" dirty="0">
                <a:highlight>
                  <a:srgbClr val="00FF00"/>
                </a:highlight>
              </a:rPr>
              <a:t>?</a:t>
            </a:r>
            <a:br>
              <a:rPr lang="fr-FR" dirty="0">
                <a:highlight>
                  <a:srgbClr val="00FF00"/>
                </a:highlight>
              </a:rPr>
            </a:br>
            <a:r>
              <a:rPr lang="fr-FR" dirty="0">
                <a:highlight>
                  <a:srgbClr val="00FF00"/>
                </a:highlight>
              </a:rPr>
              <a:t>Du </a:t>
            </a:r>
            <a:r>
              <a:rPr lang="fr-FR" dirty="0" err="1">
                <a:highlight>
                  <a:srgbClr val="00FF00"/>
                </a:highlight>
              </a:rPr>
              <a:t>entdeckst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eine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neue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stadt</a:t>
            </a:r>
            <a:r>
              <a:rPr lang="fr-FR" dirty="0">
                <a:highlight>
                  <a:srgbClr val="00FF00"/>
                </a:highlight>
              </a:rPr>
              <a:t>: </a:t>
            </a:r>
            <a:r>
              <a:rPr lang="fr-FR" dirty="0" err="1">
                <a:highlight>
                  <a:srgbClr val="00FF00"/>
                </a:highlight>
              </a:rPr>
              <a:t>was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machst</a:t>
            </a:r>
            <a:r>
              <a:rPr lang="fr-FR" dirty="0">
                <a:highlight>
                  <a:srgbClr val="00FF00"/>
                </a:highlight>
              </a:rPr>
              <a:t> du?</a:t>
            </a:r>
            <a:br>
              <a:rPr lang="fr-FR" dirty="0"/>
            </a:br>
            <a:endParaRPr lang="fr-FR" dirty="0"/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5681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30A5BFC-C134-C072-C14D-9E51A94C8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788" y="210312"/>
            <a:ext cx="10671048" cy="768096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sz="4000" dirty="0" err="1"/>
              <a:t>Was</a:t>
            </a:r>
            <a:r>
              <a:rPr lang="fr-FR" sz="4000" dirty="0"/>
              <a:t> </a:t>
            </a:r>
            <a:r>
              <a:rPr lang="fr-FR" sz="4000" dirty="0" err="1"/>
              <a:t>sind</a:t>
            </a:r>
            <a:r>
              <a:rPr lang="fr-FR" sz="4000" dirty="0"/>
              <a:t> </a:t>
            </a:r>
            <a:r>
              <a:rPr lang="fr-FR" sz="4000" dirty="0" err="1"/>
              <a:t>deine</a:t>
            </a:r>
            <a:r>
              <a:rPr lang="fr-FR" sz="4000" dirty="0"/>
              <a:t> hobbys?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DCD0C5E-10B2-3538-9AA6-611D186D152B}"/>
              </a:ext>
            </a:extLst>
          </p:cNvPr>
          <p:cNvSpPr txBox="1"/>
          <p:nvPr/>
        </p:nvSpPr>
        <p:spPr>
          <a:xfrm>
            <a:off x="3067954" y="883779"/>
            <a:ext cx="5167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Ein</a:t>
            </a:r>
            <a:r>
              <a:rPr lang="fr-FR" b="1" dirty="0"/>
              <a:t> Song </a:t>
            </a:r>
            <a:r>
              <a:rPr lang="fr-FR" b="1" dirty="0" err="1"/>
              <a:t>über</a:t>
            </a:r>
            <a:r>
              <a:rPr lang="fr-FR" b="1" dirty="0"/>
              <a:t> Hobbys! </a:t>
            </a:r>
          </a:p>
          <a:p>
            <a:endParaRPr lang="fr-FR" dirty="0"/>
          </a:p>
          <a:p>
            <a:r>
              <a:rPr lang="fr-FR" dirty="0"/>
              <a:t>Von </a:t>
            </a:r>
            <a:r>
              <a:rPr lang="fr-FR" dirty="0" err="1"/>
              <a:t>welchen</a:t>
            </a:r>
            <a:r>
              <a:rPr lang="fr-FR" dirty="0"/>
              <a:t> Hobbys </a:t>
            </a:r>
            <a:r>
              <a:rPr lang="fr-FR" dirty="0" err="1"/>
              <a:t>ist</a:t>
            </a:r>
            <a:r>
              <a:rPr lang="fr-FR" dirty="0"/>
              <a:t> die </a:t>
            </a:r>
            <a:r>
              <a:rPr lang="fr-FR" dirty="0" err="1"/>
              <a:t>Rede</a:t>
            </a:r>
            <a:r>
              <a:rPr lang="fr-FR" dirty="0"/>
              <a:t> ? </a:t>
            </a:r>
          </a:p>
          <a:p>
            <a:r>
              <a:rPr lang="fr-FR" dirty="0"/>
              <a:t>Du </a:t>
            </a:r>
            <a:r>
              <a:rPr lang="fr-FR" dirty="0" err="1"/>
              <a:t>notierst</a:t>
            </a:r>
            <a:r>
              <a:rPr lang="fr-FR" dirty="0"/>
              <a:t> </a:t>
            </a:r>
            <a:r>
              <a:rPr lang="fr-FR" dirty="0" err="1"/>
              <a:t>mindestens</a:t>
            </a:r>
            <a:r>
              <a:rPr lang="fr-FR" dirty="0"/>
              <a:t> </a:t>
            </a:r>
            <a:r>
              <a:rPr lang="fr-FR" dirty="0" err="1"/>
              <a:t>drei</a:t>
            </a:r>
            <a:r>
              <a:rPr lang="fr-FR" dirty="0"/>
              <a:t> (3) ! </a:t>
            </a:r>
          </a:p>
        </p:txBody>
      </p:sp>
      <p:pic>
        <p:nvPicPr>
          <p:cNvPr id="29" name="Média en ligne 28" title="Hobbys Deutsch lernen mit Musik Wortschatz   Learn German with music words">
            <a:hlinkClick r:id="" action="ppaction://media"/>
            <a:extLst>
              <a:ext uri="{FF2B5EF4-FFF2-40B4-BE49-F238E27FC236}">
                <a16:creationId xmlns:a16="http://schemas.microsoft.com/office/drawing/2014/main" id="{326D03F8-02B3-48D4-98EC-DD9D9778A4E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44165" y="2219499"/>
            <a:ext cx="7722293" cy="4363106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D7F4E85E-9E97-9EEA-D92E-FF52BB48E104}"/>
              </a:ext>
            </a:extLst>
          </p:cNvPr>
          <p:cNvSpPr txBox="1"/>
          <p:nvPr/>
        </p:nvSpPr>
        <p:spPr>
          <a:xfrm>
            <a:off x="8660922" y="854767"/>
            <a:ext cx="31098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Compétences:</a:t>
            </a:r>
          </a:p>
          <a:p>
            <a:r>
              <a:rPr lang="fr-FR" dirty="0">
                <a:solidFill>
                  <a:srgbClr val="00B050"/>
                </a:solidFill>
              </a:rPr>
              <a:t>CO / EO : Vocabulaire des loisirs. A1/A2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F65B483-42CC-6567-4C7C-6D8A69F59B35}"/>
              </a:ext>
            </a:extLst>
          </p:cNvPr>
          <p:cNvSpPr txBox="1"/>
          <p:nvPr/>
        </p:nvSpPr>
        <p:spPr>
          <a:xfrm>
            <a:off x="10127411" y="4295955"/>
            <a:ext cx="1643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ighlight>
                  <a:srgbClr val="F5CDCE"/>
                </a:highlight>
              </a:rPr>
              <a:t>KAHOOT!: </a:t>
            </a:r>
          </a:p>
          <a:p>
            <a:r>
              <a:rPr lang="fr-FR" b="1" i="0" dirty="0">
                <a:solidFill>
                  <a:srgbClr val="333333"/>
                </a:solidFill>
                <a:effectLst/>
                <a:highlight>
                  <a:srgbClr val="F5CDCE"/>
                </a:highlight>
                <a:latin typeface="Montserrat" panose="00000500000000000000" pitchFamily="2" charset="0"/>
              </a:rPr>
              <a:t>« Hobbys- Aktion Deutsch »</a:t>
            </a:r>
            <a:endParaRPr lang="fr-FR" dirty="0">
              <a:highlight>
                <a:srgbClr val="F5CDCE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0288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30A5BFC-C134-C072-C14D-9E51A94C8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sz="4000" dirty="0" err="1"/>
              <a:t>Was</a:t>
            </a:r>
            <a:r>
              <a:rPr lang="fr-FR" sz="4000" dirty="0"/>
              <a:t> </a:t>
            </a:r>
            <a:r>
              <a:rPr lang="fr-FR" sz="4000" dirty="0" err="1"/>
              <a:t>machst</a:t>
            </a:r>
            <a:r>
              <a:rPr lang="fr-FR" sz="4000" dirty="0"/>
              <a:t> du </a:t>
            </a:r>
            <a:r>
              <a:rPr lang="fr-FR" sz="4000" dirty="0" err="1"/>
              <a:t>gern</a:t>
            </a:r>
            <a:r>
              <a:rPr lang="fr-FR" sz="4000" dirty="0"/>
              <a:t>?</a:t>
            </a:r>
          </a:p>
        </p:txBody>
      </p:sp>
      <p:sp>
        <p:nvSpPr>
          <p:cNvPr id="175" name="Espace réservé du numéro de diapositive 174">
            <a:extLst>
              <a:ext uri="{FF2B5EF4-FFF2-40B4-BE49-F238E27FC236}">
                <a16:creationId xmlns:a16="http://schemas.microsoft.com/office/drawing/2014/main" id="{1DECFA06-D307-B47D-DA95-31161374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20</a:t>
            </a:fld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1C7E450-EB85-5925-F873-7BB5C4404A0D}"/>
              </a:ext>
            </a:extLst>
          </p:cNvPr>
          <p:cNvSpPr txBox="1"/>
          <p:nvPr/>
        </p:nvSpPr>
        <p:spPr>
          <a:xfrm>
            <a:off x="2604954" y="357008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Dire ce que j’aime, rappel: </a:t>
            </a:r>
          </a:p>
          <a:p>
            <a:endParaRPr lang="fr-FR" dirty="0"/>
          </a:p>
        </p:txBody>
      </p:sp>
      <p:pic>
        <p:nvPicPr>
          <p:cNvPr id="3" name="Média en ligne 2" title="Exprimer ses goûts en allemand - partie 2">
            <a:hlinkClick r:id="" action="ppaction://media"/>
            <a:extLst>
              <a:ext uri="{FF2B5EF4-FFF2-40B4-BE49-F238E27FC236}">
                <a16:creationId xmlns:a16="http://schemas.microsoft.com/office/drawing/2014/main" id="{BB3B931F-D645-994A-FCFF-3E4BFF117B5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210648" y="3429000"/>
            <a:ext cx="3277275" cy="185166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ACF6ECD-B997-510E-989C-CEFB9269297F}"/>
              </a:ext>
            </a:extLst>
          </p:cNvPr>
          <p:cNvSpPr txBox="1"/>
          <p:nvPr/>
        </p:nvSpPr>
        <p:spPr>
          <a:xfrm>
            <a:off x="2294625" y="2087592"/>
            <a:ext cx="7910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Tanzen</a:t>
            </a:r>
            <a:r>
              <a:rPr lang="fr-FR" dirty="0"/>
              <a:t> – </a:t>
            </a:r>
            <a:r>
              <a:rPr lang="fr-FR" dirty="0" err="1"/>
              <a:t>Lesen</a:t>
            </a:r>
            <a:r>
              <a:rPr lang="fr-FR" dirty="0"/>
              <a:t> – </a:t>
            </a:r>
            <a:r>
              <a:rPr lang="fr-FR" dirty="0" err="1"/>
              <a:t>Reiten</a:t>
            </a:r>
            <a:r>
              <a:rPr lang="fr-FR" dirty="0"/>
              <a:t> – Ins Café </a:t>
            </a:r>
            <a:r>
              <a:rPr lang="fr-FR" dirty="0" err="1"/>
              <a:t>gehen</a:t>
            </a:r>
            <a:r>
              <a:rPr lang="fr-FR" dirty="0"/>
              <a:t> – Ins Kino </a:t>
            </a:r>
            <a:r>
              <a:rPr lang="fr-FR" dirty="0" err="1"/>
              <a:t>gehen</a:t>
            </a:r>
            <a:r>
              <a:rPr lang="fr-FR" dirty="0"/>
              <a:t> – </a:t>
            </a:r>
            <a:r>
              <a:rPr lang="fr-FR" dirty="0" err="1"/>
              <a:t>Spazieren</a:t>
            </a:r>
            <a:r>
              <a:rPr lang="fr-FR" dirty="0"/>
              <a:t> </a:t>
            </a:r>
            <a:r>
              <a:rPr lang="fr-FR" dirty="0" err="1"/>
              <a:t>gehen</a:t>
            </a:r>
            <a:r>
              <a:rPr lang="fr-FR" dirty="0"/>
              <a:t> – </a:t>
            </a:r>
            <a:r>
              <a:rPr lang="fr-FR" dirty="0" err="1"/>
              <a:t>meine</a:t>
            </a:r>
            <a:r>
              <a:rPr lang="fr-FR" dirty="0"/>
              <a:t> </a:t>
            </a:r>
            <a:r>
              <a:rPr lang="fr-FR" dirty="0" err="1"/>
              <a:t>Freunde</a:t>
            </a:r>
            <a:r>
              <a:rPr lang="fr-FR" dirty="0"/>
              <a:t> </a:t>
            </a:r>
            <a:r>
              <a:rPr lang="fr-FR" dirty="0" err="1"/>
              <a:t>treffen</a:t>
            </a:r>
            <a:r>
              <a:rPr lang="fr-FR" dirty="0"/>
              <a:t> – </a:t>
            </a:r>
            <a:r>
              <a:rPr lang="fr-FR" dirty="0" err="1"/>
              <a:t>ein</a:t>
            </a:r>
            <a:r>
              <a:rPr lang="fr-FR" dirty="0"/>
              <a:t> Museum </a:t>
            </a:r>
            <a:r>
              <a:rPr lang="fr-FR" dirty="0" err="1"/>
              <a:t>besichtigen</a:t>
            </a:r>
            <a:r>
              <a:rPr lang="fr-FR" dirty="0"/>
              <a:t> – (…)</a:t>
            </a:r>
          </a:p>
          <a:p>
            <a:endParaRPr lang="fr-FR" dirty="0"/>
          </a:p>
          <a:p>
            <a:r>
              <a:rPr lang="fr-FR" dirty="0" err="1"/>
              <a:t>Ich</a:t>
            </a:r>
            <a:r>
              <a:rPr lang="fr-FR" dirty="0"/>
              <a:t> _________________</a:t>
            </a:r>
            <a:r>
              <a:rPr lang="fr-FR" dirty="0" err="1"/>
              <a:t>gern</a:t>
            </a:r>
            <a:r>
              <a:rPr lang="fr-FR" dirty="0"/>
              <a:t>. Mein </a:t>
            </a:r>
            <a:r>
              <a:rPr lang="fr-FR" dirty="0" err="1"/>
              <a:t>Lieblingshobby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________________. (…)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2F49603-6E86-63A3-98F4-04A57B5E949E}"/>
              </a:ext>
            </a:extLst>
          </p:cNvPr>
          <p:cNvSpPr txBox="1"/>
          <p:nvPr/>
        </p:nvSpPr>
        <p:spPr>
          <a:xfrm>
            <a:off x="2438400" y="5394036"/>
            <a:ext cx="6188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neue</a:t>
            </a:r>
            <a:r>
              <a:rPr lang="fr-FR" dirty="0"/>
              <a:t> </a:t>
            </a:r>
            <a:r>
              <a:rPr lang="fr-FR" dirty="0" err="1"/>
              <a:t>Stadt</a:t>
            </a:r>
            <a:r>
              <a:rPr lang="fr-FR" dirty="0"/>
              <a:t> </a:t>
            </a:r>
            <a:r>
              <a:rPr lang="fr-FR" dirty="0" err="1"/>
              <a:t>entdecken</a:t>
            </a:r>
            <a:r>
              <a:rPr lang="fr-FR" dirty="0"/>
              <a:t>: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machst</a:t>
            </a:r>
            <a:r>
              <a:rPr lang="fr-FR" dirty="0"/>
              <a:t> du? Du </a:t>
            </a:r>
            <a:r>
              <a:rPr lang="fr-FR" dirty="0" err="1"/>
              <a:t>erstellst</a:t>
            </a:r>
            <a:r>
              <a:rPr lang="fr-FR" dirty="0"/>
              <a:t> </a:t>
            </a:r>
            <a:r>
              <a:rPr lang="fr-FR" dirty="0" err="1"/>
              <a:t>Hypothesen</a:t>
            </a:r>
            <a:r>
              <a:rPr lang="fr-FR" dirty="0"/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1762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30A5BFC-C134-C072-C14D-9E51A94C8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>
            <a:defPPr>
              <a:defRPr lang="fr-FR"/>
            </a:defPPr>
          </a:lstStyle>
          <a:p>
            <a:pPr rtl="0"/>
            <a:r>
              <a:rPr lang="fr-FR" sz="3200" dirty="0"/>
              <a:t>Du </a:t>
            </a:r>
            <a:r>
              <a:rPr lang="fr-FR" sz="3200" dirty="0" err="1"/>
              <a:t>entdeckst</a:t>
            </a:r>
            <a:r>
              <a:rPr lang="fr-FR" sz="3200" dirty="0"/>
              <a:t> </a:t>
            </a:r>
            <a:r>
              <a:rPr lang="fr-FR" sz="3200" dirty="0" err="1"/>
              <a:t>eine</a:t>
            </a:r>
            <a:r>
              <a:rPr lang="fr-FR" sz="3200" dirty="0"/>
              <a:t> </a:t>
            </a:r>
            <a:r>
              <a:rPr lang="fr-FR" sz="3200" dirty="0" err="1"/>
              <a:t>neue</a:t>
            </a:r>
            <a:r>
              <a:rPr lang="fr-FR" sz="3200" dirty="0"/>
              <a:t> </a:t>
            </a:r>
            <a:r>
              <a:rPr lang="fr-FR" sz="3200" dirty="0" err="1"/>
              <a:t>stadt</a:t>
            </a:r>
            <a:r>
              <a:rPr lang="fr-FR" sz="3200" dirty="0"/>
              <a:t>: </a:t>
            </a:r>
            <a:br>
              <a:rPr lang="fr-FR" sz="3200" dirty="0"/>
            </a:br>
            <a:r>
              <a:rPr lang="fr-FR" sz="3200" dirty="0" err="1"/>
              <a:t>was</a:t>
            </a:r>
            <a:r>
              <a:rPr lang="fr-FR" sz="3200" dirty="0"/>
              <a:t> </a:t>
            </a:r>
            <a:r>
              <a:rPr lang="fr-FR" sz="3200" dirty="0" err="1"/>
              <a:t>machst</a:t>
            </a:r>
            <a:r>
              <a:rPr lang="fr-FR" sz="3200" dirty="0"/>
              <a:t> du?</a:t>
            </a:r>
            <a:endParaRPr lang="fr-FR" sz="4000" dirty="0"/>
          </a:p>
        </p:txBody>
      </p:sp>
      <p:sp>
        <p:nvSpPr>
          <p:cNvPr id="175" name="Espace réservé du numéro de diapositive 174">
            <a:extLst>
              <a:ext uri="{FF2B5EF4-FFF2-40B4-BE49-F238E27FC236}">
                <a16:creationId xmlns:a16="http://schemas.microsoft.com/office/drawing/2014/main" id="{1DECFA06-D307-B47D-DA95-31161374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21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CF6ECD-B997-510E-989C-CEFB9269297F}"/>
              </a:ext>
            </a:extLst>
          </p:cNvPr>
          <p:cNvSpPr txBox="1"/>
          <p:nvPr/>
        </p:nvSpPr>
        <p:spPr>
          <a:xfrm>
            <a:off x="2294625" y="2087592"/>
            <a:ext cx="7910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Tanzen</a:t>
            </a:r>
            <a:r>
              <a:rPr lang="fr-FR" dirty="0"/>
              <a:t> – </a:t>
            </a:r>
            <a:r>
              <a:rPr lang="fr-FR" dirty="0" err="1"/>
              <a:t>Lesen</a:t>
            </a:r>
            <a:r>
              <a:rPr lang="fr-FR" dirty="0"/>
              <a:t> – </a:t>
            </a:r>
            <a:r>
              <a:rPr lang="fr-FR" dirty="0" err="1"/>
              <a:t>Reiten</a:t>
            </a:r>
            <a:r>
              <a:rPr lang="fr-FR" dirty="0"/>
              <a:t> – Ins Café </a:t>
            </a:r>
            <a:r>
              <a:rPr lang="fr-FR" dirty="0" err="1"/>
              <a:t>gehen</a:t>
            </a:r>
            <a:r>
              <a:rPr lang="fr-FR" dirty="0"/>
              <a:t> – Ins Kino </a:t>
            </a:r>
            <a:r>
              <a:rPr lang="fr-FR" dirty="0" err="1"/>
              <a:t>gehen</a:t>
            </a:r>
            <a:r>
              <a:rPr lang="fr-FR" dirty="0"/>
              <a:t> – </a:t>
            </a:r>
            <a:r>
              <a:rPr lang="fr-FR" dirty="0" err="1"/>
              <a:t>Spazieren</a:t>
            </a:r>
            <a:r>
              <a:rPr lang="fr-FR" dirty="0"/>
              <a:t> </a:t>
            </a:r>
            <a:r>
              <a:rPr lang="fr-FR" dirty="0" err="1"/>
              <a:t>gehen</a:t>
            </a:r>
            <a:r>
              <a:rPr lang="fr-FR" dirty="0"/>
              <a:t> – </a:t>
            </a:r>
            <a:r>
              <a:rPr lang="fr-FR" dirty="0" err="1"/>
              <a:t>meine</a:t>
            </a:r>
            <a:r>
              <a:rPr lang="fr-FR" dirty="0"/>
              <a:t> </a:t>
            </a:r>
            <a:r>
              <a:rPr lang="fr-FR" dirty="0" err="1"/>
              <a:t>Freunde</a:t>
            </a:r>
            <a:r>
              <a:rPr lang="fr-FR" dirty="0"/>
              <a:t> </a:t>
            </a:r>
            <a:r>
              <a:rPr lang="fr-FR" dirty="0" err="1"/>
              <a:t>treffen</a:t>
            </a:r>
            <a:r>
              <a:rPr lang="fr-FR" dirty="0"/>
              <a:t> – </a:t>
            </a:r>
            <a:r>
              <a:rPr lang="fr-FR" dirty="0" err="1"/>
              <a:t>ein</a:t>
            </a:r>
            <a:r>
              <a:rPr lang="fr-FR" dirty="0"/>
              <a:t> Museum </a:t>
            </a:r>
            <a:r>
              <a:rPr lang="fr-FR" dirty="0" err="1"/>
              <a:t>besichtigen</a:t>
            </a:r>
            <a:r>
              <a:rPr lang="fr-FR" dirty="0"/>
              <a:t> – </a:t>
            </a:r>
            <a:r>
              <a:rPr lang="fr-FR" b="1" dirty="0" err="1"/>
              <a:t>neue</a:t>
            </a:r>
            <a:r>
              <a:rPr lang="fr-FR" b="1" dirty="0"/>
              <a:t> </a:t>
            </a:r>
            <a:r>
              <a:rPr lang="fr-FR" b="1" dirty="0" err="1"/>
              <a:t>Leute</a:t>
            </a:r>
            <a:r>
              <a:rPr lang="fr-FR" b="1" dirty="0"/>
              <a:t> </a:t>
            </a:r>
            <a:r>
              <a:rPr lang="fr-FR" b="1" dirty="0" err="1"/>
              <a:t>kennen</a:t>
            </a:r>
            <a:r>
              <a:rPr lang="fr-FR" b="1" dirty="0"/>
              <a:t> </a:t>
            </a:r>
            <a:r>
              <a:rPr lang="fr-FR" b="1" dirty="0" err="1"/>
              <a:t>lernen</a:t>
            </a:r>
            <a:r>
              <a:rPr lang="fr-FR" b="1" dirty="0"/>
              <a:t> _ Deutsch </a:t>
            </a:r>
            <a:r>
              <a:rPr lang="fr-FR" b="1" dirty="0" err="1"/>
              <a:t>lernen</a:t>
            </a:r>
            <a:r>
              <a:rPr lang="fr-FR" b="1" dirty="0"/>
              <a:t> – </a:t>
            </a:r>
            <a:r>
              <a:rPr lang="fr-FR" b="1" dirty="0" err="1"/>
              <a:t>neues</a:t>
            </a:r>
            <a:r>
              <a:rPr lang="fr-FR" b="1" dirty="0"/>
              <a:t> Essen </a:t>
            </a:r>
            <a:r>
              <a:rPr lang="fr-FR" b="1" dirty="0" err="1"/>
              <a:t>und</a:t>
            </a:r>
            <a:r>
              <a:rPr lang="fr-FR" b="1" dirty="0"/>
              <a:t> </a:t>
            </a:r>
            <a:r>
              <a:rPr lang="fr-FR" b="1" dirty="0" err="1"/>
              <a:t>neue</a:t>
            </a:r>
            <a:r>
              <a:rPr lang="fr-FR" b="1" dirty="0"/>
              <a:t> </a:t>
            </a:r>
            <a:r>
              <a:rPr lang="fr-FR" b="1" dirty="0" err="1"/>
              <a:t>getränke</a:t>
            </a:r>
            <a:r>
              <a:rPr lang="fr-FR" b="1" dirty="0"/>
              <a:t> </a:t>
            </a:r>
            <a:r>
              <a:rPr lang="fr-FR" b="1" dirty="0" err="1"/>
              <a:t>probieren</a:t>
            </a:r>
            <a:r>
              <a:rPr lang="fr-FR" dirty="0"/>
              <a:t> (…)</a:t>
            </a: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6E1B76-A73F-A453-B88B-3C8E6097A167}"/>
              </a:ext>
            </a:extLst>
          </p:cNvPr>
          <p:cNvSpPr txBox="1"/>
          <p:nvPr/>
        </p:nvSpPr>
        <p:spPr>
          <a:xfrm>
            <a:off x="2294625" y="3105509"/>
            <a:ext cx="896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würde</a:t>
            </a:r>
            <a:r>
              <a:rPr lang="fr-FR" dirty="0"/>
              <a:t> ____________________________</a:t>
            </a:r>
          </a:p>
          <a:p>
            <a:r>
              <a:rPr lang="fr-FR" dirty="0"/>
              <a:t>( Subjonctif II : </a:t>
            </a:r>
            <a:r>
              <a:rPr lang="fr-FR" dirty="0" err="1"/>
              <a:t>werden</a:t>
            </a:r>
            <a:r>
              <a:rPr lang="fr-FR" dirty="0"/>
              <a:t> au subj II + verbe à l’infinitif à la fin )</a:t>
            </a:r>
          </a:p>
        </p:txBody>
      </p:sp>
    </p:spTree>
    <p:extLst>
      <p:ext uri="{BB962C8B-B14F-4D97-AF65-F5344CB8AC3E}">
        <p14:creationId xmlns:p14="http://schemas.microsoft.com/office/powerpoint/2010/main" val="3991961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145" y="2506564"/>
            <a:ext cx="6918037" cy="206763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 err="1">
                <a:highlight>
                  <a:srgbClr val="00FF00"/>
                </a:highlight>
              </a:rPr>
              <a:t>Seance</a:t>
            </a:r>
            <a:r>
              <a:rPr lang="fr-FR" dirty="0">
                <a:highlight>
                  <a:srgbClr val="00FF00"/>
                </a:highlight>
              </a:rPr>
              <a:t> 2:</a:t>
            </a:r>
            <a:br>
              <a:rPr lang="fr-FR" dirty="0">
                <a:highlight>
                  <a:srgbClr val="00FF00"/>
                </a:highlight>
              </a:rPr>
            </a:br>
            <a:r>
              <a:rPr lang="fr-FR" dirty="0" err="1">
                <a:highlight>
                  <a:srgbClr val="00FF00"/>
                </a:highlight>
              </a:rPr>
              <a:t>Ein</a:t>
            </a:r>
            <a:r>
              <a:rPr lang="fr-FR" dirty="0">
                <a:highlight>
                  <a:srgbClr val="00FF00"/>
                </a:highlight>
              </a:rPr>
              <a:t> Sauzay – </a:t>
            </a:r>
            <a:r>
              <a:rPr lang="fr-FR" dirty="0" err="1">
                <a:highlight>
                  <a:srgbClr val="00FF00"/>
                </a:highlight>
              </a:rPr>
              <a:t>Programm</a:t>
            </a:r>
            <a:r>
              <a:rPr lang="fr-FR" dirty="0">
                <a:highlight>
                  <a:srgbClr val="00FF00"/>
                </a:highlight>
              </a:rPr>
              <a:t> in </a:t>
            </a:r>
            <a:r>
              <a:rPr lang="fr-FR" dirty="0" err="1">
                <a:highlight>
                  <a:srgbClr val="00FF00"/>
                </a:highlight>
              </a:rPr>
              <a:t>mÜnchen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organisieren</a:t>
            </a:r>
            <a:r>
              <a:rPr lang="fr-FR" dirty="0">
                <a:highlight>
                  <a:srgbClr val="00FF00"/>
                </a:highlight>
              </a:rPr>
              <a:t>?</a:t>
            </a:r>
            <a:br>
              <a:rPr lang="fr-FR" dirty="0">
                <a:highlight>
                  <a:srgbClr val="00FF00"/>
                </a:highlight>
              </a:rPr>
            </a:br>
            <a:r>
              <a:rPr lang="fr-FR" dirty="0" err="1">
                <a:highlight>
                  <a:srgbClr val="00FF00"/>
                </a:highlight>
              </a:rPr>
              <a:t>Was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würdest</a:t>
            </a:r>
            <a:r>
              <a:rPr lang="fr-FR" dirty="0">
                <a:highlight>
                  <a:srgbClr val="00FF00"/>
                </a:highlight>
              </a:rPr>
              <a:t> du </a:t>
            </a:r>
            <a:r>
              <a:rPr lang="fr-FR" dirty="0" err="1">
                <a:highlight>
                  <a:srgbClr val="00FF00"/>
                </a:highlight>
              </a:rPr>
              <a:t>gern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machen</a:t>
            </a:r>
            <a:r>
              <a:rPr lang="fr-FR" dirty="0">
                <a:highlight>
                  <a:srgbClr val="00FF00"/>
                </a:highlight>
              </a:rPr>
              <a:t>?</a:t>
            </a:r>
            <a:br>
              <a:rPr lang="fr-FR" dirty="0"/>
            </a:br>
            <a:endParaRPr lang="fr-FR" dirty="0"/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91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232A0-D01F-1078-787F-682CDE33E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952" y="73152"/>
            <a:ext cx="10671048" cy="768096"/>
          </a:xfrm>
        </p:spPr>
        <p:txBody>
          <a:bodyPr/>
          <a:lstStyle/>
          <a:p>
            <a:r>
              <a:rPr lang="fr-FR" dirty="0" err="1"/>
              <a:t>München</a:t>
            </a:r>
            <a:r>
              <a:rPr lang="fr-FR" dirty="0"/>
              <a:t> </a:t>
            </a:r>
            <a:r>
              <a:rPr lang="fr-FR" dirty="0" err="1"/>
              <a:t>entdecken</a:t>
            </a:r>
            <a:r>
              <a:rPr lang="fr-FR" dirty="0"/>
              <a:t>!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E6967CE-A6F5-2D4A-1F36-677DF35FB1DF}"/>
              </a:ext>
            </a:extLst>
          </p:cNvPr>
          <p:cNvSpPr txBox="1"/>
          <p:nvPr/>
        </p:nvSpPr>
        <p:spPr>
          <a:xfrm>
            <a:off x="2956569" y="841248"/>
            <a:ext cx="89763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In </a:t>
            </a:r>
            <a:r>
              <a:rPr lang="fr-FR" b="1" u="sng" dirty="0" err="1"/>
              <a:t>München</a:t>
            </a:r>
            <a:r>
              <a:rPr lang="fr-FR" b="1" u="sng" dirty="0"/>
              <a:t> </a:t>
            </a:r>
            <a:r>
              <a:rPr lang="fr-FR" b="1" u="sng" dirty="0" err="1"/>
              <a:t>haben</a:t>
            </a:r>
            <a:r>
              <a:rPr lang="fr-FR" b="1" u="sng" dirty="0"/>
              <a:t> </a:t>
            </a:r>
            <a:r>
              <a:rPr lang="fr-FR" b="1" u="sng" dirty="0" err="1"/>
              <a:t>wir</a:t>
            </a:r>
            <a:r>
              <a:rPr lang="fr-FR" b="1" u="sng" dirty="0"/>
              <a:t> 4 </a:t>
            </a:r>
            <a:r>
              <a:rPr lang="fr-FR" b="1" u="sng" dirty="0" err="1"/>
              <a:t>Personen</a:t>
            </a:r>
            <a:r>
              <a:rPr lang="fr-FR" b="1" u="sng" dirty="0"/>
              <a:t> </a:t>
            </a:r>
            <a:r>
              <a:rPr lang="fr-FR" b="1" u="sng" dirty="0" err="1"/>
              <a:t>interviewt</a:t>
            </a:r>
            <a:r>
              <a:rPr lang="fr-FR" b="1" u="sng" dirty="0"/>
              <a:t>! </a:t>
            </a:r>
          </a:p>
          <a:p>
            <a:endParaRPr lang="fr-FR" dirty="0"/>
          </a:p>
          <a:p>
            <a:r>
              <a:rPr lang="fr-FR" dirty="0"/>
              <a:t>1/Du </a:t>
            </a:r>
            <a:r>
              <a:rPr lang="fr-FR" dirty="0" err="1"/>
              <a:t>hörst</a:t>
            </a:r>
            <a:r>
              <a:rPr lang="fr-FR" dirty="0"/>
              <a:t> </a:t>
            </a:r>
            <a:r>
              <a:rPr lang="fr-FR" dirty="0" err="1"/>
              <a:t>dir</a:t>
            </a:r>
            <a:r>
              <a:rPr lang="fr-FR" dirty="0"/>
              <a:t> </a:t>
            </a:r>
            <a:r>
              <a:rPr lang="fr-FR" dirty="0" err="1"/>
              <a:t>zwei</a:t>
            </a:r>
            <a:r>
              <a:rPr lang="fr-FR" dirty="0"/>
              <a:t> (2) Mal die </a:t>
            </a:r>
            <a:r>
              <a:rPr lang="fr-FR" dirty="0" err="1"/>
              <a:t>Aufnahmen</a:t>
            </a:r>
            <a:r>
              <a:rPr lang="fr-FR" dirty="0"/>
              <a:t> an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füllst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Dokument</a:t>
            </a:r>
            <a:r>
              <a:rPr lang="fr-FR" dirty="0"/>
              <a:t> </a:t>
            </a:r>
            <a:r>
              <a:rPr lang="fr-FR" dirty="0" err="1"/>
              <a:t>aus.</a:t>
            </a:r>
            <a:r>
              <a:rPr lang="fr-FR" dirty="0"/>
              <a:t> </a:t>
            </a:r>
          </a:p>
          <a:p>
            <a:endParaRPr lang="fr-FR" dirty="0"/>
          </a:p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heißen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? </a:t>
            </a:r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beschreiben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München</a:t>
            </a:r>
            <a:r>
              <a:rPr lang="fr-FR" dirty="0"/>
              <a:t> in </a:t>
            </a:r>
            <a:r>
              <a:rPr lang="fr-FR" dirty="0" err="1"/>
              <a:t>einem</a:t>
            </a:r>
            <a:r>
              <a:rPr lang="fr-FR" dirty="0"/>
              <a:t> </a:t>
            </a:r>
            <a:r>
              <a:rPr lang="fr-FR" dirty="0" err="1"/>
              <a:t>Wort</a:t>
            </a:r>
            <a:r>
              <a:rPr lang="fr-FR" dirty="0"/>
              <a:t>?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machen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gern</a:t>
            </a:r>
            <a:r>
              <a:rPr lang="fr-FR" dirty="0"/>
              <a:t> in </a:t>
            </a:r>
            <a:r>
              <a:rPr lang="fr-FR" dirty="0" err="1"/>
              <a:t>München</a:t>
            </a:r>
            <a:r>
              <a:rPr lang="fr-FR" dirty="0"/>
              <a:t>? </a:t>
            </a:r>
          </a:p>
          <a:p>
            <a:endParaRPr lang="fr-FR" dirty="0"/>
          </a:p>
          <a:p>
            <a:r>
              <a:rPr lang="fr-FR" dirty="0"/>
              <a:t>2/ Du </a:t>
            </a:r>
            <a:r>
              <a:rPr lang="fr-FR" dirty="0" err="1"/>
              <a:t>hörst</a:t>
            </a:r>
            <a:r>
              <a:rPr lang="fr-FR" dirty="0"/>
              <a:t> </a:t>
            </a:r>
            <a:r>
              <a:rPr lang="fr-FR" dirty="0" err="1"/>
              <a:t>noch</a:t>
            </a:r>
            <a:r>
              <a:rPr lang="fr-FR" dirty="0"/>
              <a:t> </a:t>
            </a:r>
            <a:r>
              <a:rPr lang="fr-FR" dirty="0" err="1"/>
              <a:t>einmal</a:t>
            </a:r>
            <a:r>
              <a:rPr lang="fr-FR" dirty="0"/>
              <a:t> die </a:t>
            </a:r>
            <a:r>
              <a:rPr lang="fr-FR" dirty="0" err="1"/>
              <a:t>drei</a:t>
            </a:r>
            <a:r>
              <a:rPr lang="fr-FR" dirty="0"/>
              <a:t> </a:t>
            </a:r>
            <a:r>
              <a:rPr lang="fr-FR" dirty="0" err="1"/>
              <a:t>Personen</a:t>
            </a:r>
            <a:r>
              <a:rPr lang="fr-FR" dirty="0"/>
              <a:t>. </a:t>
            </a:r>
            <a:r>
              <a:rPr lang="fr-FR" dirty="0" err="1"/>
              <a:t>Warum</a:t>
            </a:r>
            <a:r>
              <a:rPr lang="fr-FR" dirty="0"/>
              <a:t> </a:t>
            </a:r>
            <a:r>
              <a:rPr lang="fr-FR" dirty="0" err="1"/>
              <a:t>solltest</a:t>
            </a:r>
            <a:r>
              <a:rPr lang="fr-FR" dirty="0"/>
              <a:t> du </a:t>
            </a:r>
            <a:r>
              <a:rPr lang="fr-FR" dirty="0" err="1"/>
              <a:t>nach</a:t>
            </a:r>
            <a:r>
              <a:rPr lang="fr-FR" dirty="0"/>
              <a:t> </a:t>
            </a:r>
            <a:r>
              <a:rPr lang="fr-FR" dirty="0" err="1"/>
              <a:t>München</a:t>
            </a:r>
            <a:r>
              <a:rPr lang="fr-FR" dirty="0"/>
              <a:t> </a:t>
            </a:r>
            <a:r>
              <a:rPr lang="fr-FR" dirty="0" err="1"/>
              <a:t>kommen</a:t>
            </a:r>
            <a:r>
              <a:rPr lang="fr-FR" dirty="0"/>
              <a:t>? </a:t>
            </a:r>
          </a:p>
          <a:p>
            <a:r>
              <a:rPr lang="fr-FR" dirty="0" err="1"/>
              <a:t>Nenne</a:t>
            </a:r>
            <a:r>
              <a:rPr lang="fr-FR" dirty="0"/>
              <a:t> </a:t>
            </a:r>
            <a:r>
              <a:rPr lang="fr-FR" dirty="0" err="1"/>
              <a:t>mindestens</a:t>
            </a:r>
            <a:r>
              <a:rPr lang="fr-FR" dirty="0"/>
              <a:t> </a:t>
            </a:r>
            <a:r>
              <a:rPr lang="fr-FR" dirty="0" err="1"/>
              <a:t>zwei</a:t>
            </a:r>
            <a:r>
              <a:rPr lang="fr-FR" dirty="0"/>
              <a:t> </a:t>
            </a:r>
            <a:r>
              <a:rPr lang="fr-FR" dirty="0" err="1"/>
              <a:t>Gründe</a:t>
            </a:r>
            <a:r>
              <a:rPr lang="fr-FR" dirty="0"/>
              <a:t>! </a:t>
            </a:r>
          </a:p>
          <a:p>
            <a:endParaRPr lang="fr-FR" dirty="0"/>
          </a:p>
          <a:p>
            <a:r>
              <a:rPr lang="fr-FR" dirty="0" err="1"/>
              <a:t>Zu</a:t>
            </a:r>
            <a:r>
              <a:rPr lang="fr-FR" dirty="0"/>
              <a:t> den </a:t>
            </a:r>
            <a:r>
              <a:rPr lang="fr-FR" dirty="0" err="1"/>
              <a:t>Audiodokumenten</a:t>
            </a:r>
            <a:r>
              <a:rPr lang="fr-FR" dirty="0"/>
              <a:t>: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" name="a muc interview">
            <a:hlinkClick r:id="" action="ppaction://media"/>
            <a:extLst>
              <a:ext uri="{FF2B5EF4-FFF2-40B4-BE49-F238E27FC236}">
                <a16:creationId xmlns:a16="http://schemas.microsoft.com/office/drawing/2014/main" id="{8D1CFD4E-50FA-CF3E-8865-7B8DEFAD75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5019" y="4842163"/>
            <a:ext cx="609600" cy="609600"/>
          </a:xfrm>
          <a:prstGeom prst="rect">
            <a:avLst/>
          </a:prstGeom>
        </p:spPr>
      </p:pic>
      <p:pic>
        <p:nvPicPr>
          <p:cNvPr id="4" name="b muc interview">
            <a:hlinkClick r:id="" action="ppaction://media"/>
            <a:extLst>
              <a:ext uri="{FF2B5EF4-FFF2-40B4-BE49-F238E27FC236}">
                <a16:creationId xmlns:a16="http://schemas.microsoft.com/office/drawing/2014/main" id="{EA386FA6-04D4-BCCD-F00A-54B33099FD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14618" y="4816763"/>
            <a:ext cx="609600" cy="609600"/>
          </a:xfrm>
          <a:prstGeom prst="rect">
            <a:avLst/>
          </a:prstGeom>
        </p:spPr>
      </p:pic>
      <p:pic>
        <p:nvPicPr>
          <p:cNvPr id="5" name="c muc interview">
            <a:hlinkClick r:id="" action="ppaction://media"/>
            <a:extLst>
              <a:ext uri="{FF2B5EF4-FFF2-40B4-BE49-F238E27FC236}">
                <a16:creationId xmlns:a16="http://schemas.microsoft.com/office/drawing/2014/main" id="{4A71639D-6461-2425-122B-BB4E659F675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07662" y="4842163"/>
            <a:ext cx="609600" cy="609600"/>
          </a:xfrm>
          <a:prstGeom prst="rect">
            <a:avLst/>
          </a:prstGeom>
        </p:spPr>
      </p:pic>
      <p:pic>
        <p:nvPicPr>
          <p:cNvPr id="6" name="d muc interview">
            <a:hlinkClick r:id="" action="ppaction://media"/>
            <a:extLst>
              <a:ext uri="{FF2B5EF4-FFF2-40B4-BE49-F238E27FC236}">
                <a16:creationId xmlns:a16="http://schemas.microsoft.com/office/drawing/2014/main" id="{D4821A51-386F-8520-49EA-CF8EBEFB0BF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715491" y="4842163"/>
            <a:ext cx="609600" cy="6096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93DCCD-EB03-4F26-AFF5-8A732C7E2C70}"/>
              </a:ext>
            </a:extLst>
          </p:cNvPr>
          <p:cNvSpPr txBox="1"/>
          <p:nvPr/>
        </p:nvSpPr>
        <p:spPr>
          <a:xfrm>
            <a:off x="259080" y="2734726"/>
            <a:ext cx="26974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Compétences: CO / EO</a:t>
            </a:r>
          </a:p>
          <a:p>
            <a:r>
              <a:rPr lang="fr-FR" dirty="0">
                <a:solidFill>
                  <a:srgbClr val="00B050"/>
                </a:solidFill>
              </a:rPr>
              <a:t>A1/A2</a:t>
            </a:r>
          </a:p>
          <a:p>
            <a:r>
              <a:rPr lang="fr-FR" dirty="0">
                <a:solidFill>
                  <a:srgbClr val="00B050"/>
                </a:solidFill>
              </a:rPr>
              <a:t>Champs lexical des loisirs</a:t>
            </a:r>
          </a:p>
          <a:p>
            <a:r>
              <a:rPr lang="fr-FR" dirty="0">
                <a:solidFill>
                  <a:srgbClr val="00B050"/>
                </a:solidFill>
              </a:rPr>
              <a:t>Propositions subordonnées de cause introduites par « </a:t>
            </a:r>
            <a:r>
              <a:rPr lang="fr-FR" dirty="0" err="1">
                <a:solidFill>
                  <a:srgbClr val="00B050"/>
                </a:solidFill>
              </a:rPr>
              <a:t>weil</a:t>
            </a:r>
            <a:r>
              <a:rPr lang="fr-FR" dirty="0">
                <a:solidFill>
                  <a:srgbClr val="00B050"/>
                </a:solidFill>
              </a:rPr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377288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71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38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2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E4DA49-C766-C74A-978C-1207BA4F4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pPr rtl="0"/>
              <a:t>24</a:t>
            </a:fld>
            <a:endParaRPr lang="fr-FR" dirty="0"/>
          </a:p>
        </p:txBody>
      </p:sp>
      <p:pic>
        <p:nvPicPr>
          <p:cNvPr id="15" name="Image 14" descr="Une image contenant texte, ligne, diagramme, capture d’écran&#10;&#10;Description générée automatiquement">
            <a:extLst>
              <a:ext uri="{FF2B5EF4-FFF2-40B4-BE49-F238E27FC236}">
                <a16:creationId xmlns:a16="http://schemas.microsoft.com/office/drawing/2014/main" id="{0CB703C4-46B4-D06A-EC3C-BC6CF833B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532" y="0"/>
            <a:ext cx="9692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28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E4DA49-C766-C74A-978C-1207BA4F4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pPr rtl="0"/>
              <a:t>25</a:t>
            </a:fld>
            <a:endParaRPr lang="fr-FR" dirty="0"/>
          </a:p>
        </p:txBody>
      </p:sp>
      <p:pic>
        <p:nvPicPr>
          <p:cNvPr id="4" name="Image 3" descr="Une image contenant texte, Police, diagramme, document&#10;&#10;Description générée automatiquement">
            <a:extLst>
              <a:ext uri="{FF2B5EF4-FFF2-40B4-BE49-F238E27FC236}">
                <a16:creationId xmlns:a16="http://schemas.microsoft.com/office/drawing/2014/main" id="{2FD86806-28D6-8765-6E78-8442D29EE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532" y="0"/>
            <a:ext cx="9692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0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232A0-D01F-1078-787F-682CDE33E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952" y="73152"/>
            <a:ext cx="10671048" cy="768096"/>
          </a:xfrm>
        </p:spPr>
        <p:txBody>
          <a:bodyPr/>
          <a:lstStyle/>
          <a:p>
            <a:r>
              <a:rPr lang="fr-FR" dirty="0"/>
              <a:t>Mehr </a:t>
            </a:r>
            <a:r>
              <a:rPr lang="fr-FR" dirty="0" err="1"/>
              <a:t>dazu</a:t>
            </a:r>
            <a:r>
              <a:rPr lang="fr-FR" dirty="0"/>
              <a:t>!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E6967CE-A6F5-2D4A-1F36-677DF35FB1DF}"/>
              </a:ext>
            </a:extLst>
          </p:cNvPr>
          <p:cNvSpPr txBox="1"/>
          <p:nvPr/>
        </p:nvSpPr>
        <p:spPr>
          <a:xfrm>
            <a:off x="2956569" y="841248"/>
            <a:ext cx="897635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Wir</a:t>
            </a:r>
            <a:r>
              <a:rPr lang="fr-FR" dirty="0"/>
              <a:t> </a:t>
            </a:r>
            <a:r>
              <a:rPr lang="fr-FR" dirty="0" err="1"/>
              <a:t>wäre</a:t>
            </a:r>
            <a:r>
              <a:rPr lang="fr-FR" dirty="0"/>
              <a:t> es mit </a:t>
            </a:r>
            <a:r>
              <a:rPr lang="fr-FR" dirty="0" err="1"/>
              <a:t>einem</a:t>
            </a:r>
            <a:r>
              <a:rPr lang="fr-FR" dirty="0"/>
              <a:t> Voltaire – </a:t>
            </a:r>
            <a:r>
              <a:rPr lang="fr-FR" dirty="0" err="1"/>
              <a:t>Programm</a:t>
            </a:r>
            <a:r>
              <a:rPr lang="fr-FR" dirty="0"/>
              <a:t> in Bayern? In </a:t>
            </a:r>
            <a:r>
              <a:rPr lang="fr-FR" dirty="0" err="1"/>
              <a:t>München</a:t>
            </a:r>
            <a:r>
              <a:rPr lang="fr-FR" dirty="0"/>
              <a:t>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1/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kann</a:t>
            </a:r>
            <a:r>
              <a:rPr lang="fr-FR" dirty="0"/>
              <a:t> man in </a:t>
            </a:r>
            <a:r>
              <a:rPr lang="fr-FR" dirty="0" err="1"/>
              <a:t>München</a:t>
            </a:r>
            <a:r>
              <a:rPr lang="fr-FR" dirty="0"/>
              <a:t> </a:t>
            </a:r>
            <a:r>
              <a:rPr lang="fr-FR" dirty="0" err="1"/>
              <a:t>machen</a:t>
            </a:r>
            <a:r>
              <a:rPr lang="fr-FR" dirty="0"/>
              <a:t>? Man </a:t>
            </a:r>
            <a:r>
              <a:rPr lang="fr-FR" dirty="0" err="1"/>
              <a:t>kann</a:t>
            </a:r>
            <a:r>
              <a:rPr lang="fr-FR" dirty="0"/>
              <a:t> __________________. ( du </a:t>
            </a:r>
            <a:r>
              <a:rPr lang="fr-FR" dirty="0" err="1"/>
              <a:t>findest</a:t>
            </a:r>
            <a:r>
              <a:rPr lang="fr-FR" dirty="0"/>
              <a:t> </a:t>
            </a:r>
            <a:r>
              <a:rPr lang="fr-FR" dirty="0" err="1"/>
              <a:t>mindestens</a:t>
            </a:r>
            <a:r>
              <a:rPr lang="fr-FR" dirty="0"/>
              <a:t> 2 </a:t>
            </a:r>
            <a:r>
              <a:rPr lang="fr-FR" dirty="0" err="1"/>
              <a:t>Sachen</a:t>
            </a:r>
            <a:r>
              <a:rPr lang="fr-FR" dirty="0"/>
              <a:t>! )</a:t>
            </a:r>
          </a:p>
          <a:p>
            <a:r>
              <a:rPr lang="fr-FR" dirty="0"/>
              <a:t>2/ </a:t>
            </a:r>
            <a:r>
              <a:rPr lang="fr-FR" dirty="0" err="1"/>
              <a:t>Aufagaben</a:t>
            </a:r>
            <a:r>
              <a:rPr lang="fr-FR" dirty="0"/>
              <a:t> </a:t>
            </a:r>
            <a:r>
              <a:rPr lang="fr-FR" dirty="0" err="1"/>
              <a:t>zum</a:t>
            </a:r>
            <a:r>
              <a:rPr lang="fr-FR" dirty="0"/>
              <a:t> Thema </a:t>
            </a:r>
            <a:r>
              <a:rPr lang="fr-FR" dirty="0" err="1"/>
              <a:t>Stadt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sich</a:t>
            </a:r>
            <a:r>
              <a:rPr lang="fr-FR" dirty="0"/>
              <a:t> in der </a:t>
            </a:r>
            <a:r>
              <a:rPr lang="fr-FR" dirty="0" err="1"/>
              <a:t>Stadt</a:t>
            </a:r>
            <a:r>
              <a:rPr lang="fr-FR" dirty="0"/>
              <a:t> </a:t>
            </a:r>
            <a:r>
              <a:rPr lang="fr-FR" dirty="0" err="1"/>
              <a:t>orientieren</a:t>
            </a:r>
            <a:r>
              <a:rPr lang="fr-FR" dirty="0"/>
              <a:t>. </a:t>
            </a:r>
          </a:p>
          <a:p>
            <a:r>
              <a:rPr lang="fr-FR" dirty="0">
                <a:hlinkClick r:id="rId5"/>
              </a:rPr>
              <a:t>https://sites.google.com/view/allemandbovat/exercices/9h/kap-2-meine-stadt</a:t>
            </a:r>
            <a:r>
              <a:rPr lang="fr-FR" dirty="0"/>
              <a:t> </a:t>
            </a:r>
          </a:p>
        </p:txBody>
      </p:sp>
      <p:pic>
        <p:nvPicPr>
          <p:cNvPr id="16" name="Média en ligne 15" title="Bavière, Allemagne | Ville de Munich, Nuremberg, Augsbourg, Ratisbonne | Drone 4k vidéo">
            <a:hlinkClick r:id="" action="ppaction://media"/>
            <a:extLst>
              <a:ext uri="{FF2B5EF4-FFF2-40B4-BE49-F238E27FC236}">
                <a16:creationId xmlns:a16="http://schemas.microsoft.com/office/drawing/2014/main" id="{B15775D5-0F3A-1C8D-E083-9B568B6FA8E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235867" y="4288722"/>
            <a:ext cx="2313172" cy="1306945"/>
          </a:xfrm>
          <a:prstGeom prst="rect">
            <a:avLst/>
          </a:prstGeom>
        </p:spPr>
      </p:pic>
      <p:pic>
        <p:nvPicPr>
          <p:cNvPr id="17" name="Média en ligne 16" title="MÜNCHEN - eine der schönsten Städte in Deutschland">
            <a:hlinkClick r:id="" action="ppaction://media"/>
            <a:extLst>
              <a:ext uri="{FF2B5EF4-FFF2-40B4-BE49-F238E27FC236}">
                <a16:creationId xmlns:a16="http://schemas.microsoft.com/office/drawing/2014/main" id="{28F758A6-2EF9-239C-3F1F-CEA7A2E86D0B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1235867" y="2713922"/>
            <a:ext cx="2313172" cy="1306945"/>
          </a:xfrm>
          <a:prstGeom prst="rect">
            <a:avLst/>
          </a:prstGeom>
        </p:spPr>
      </p:pic>
      <p:pic>
        <p:nvPicPr>
          <p:cNvPr id="18" name="Média en ligne 17" title="Die lebenswertesten Städte Europas: München | DW Deutsch">
            <a:hlinkClick r:id="" action="ppaction://media"/>
            <a:extLst>
              <a:ext uri="{FF2B5EF4-FFF2-40B4-BE49-F238E27FC236}">
                <a16:creationId xmlns:a16="http://schemas.microsoft.com/office/drawing/2014/main" id="{D42BF9CE-A77B-930B-334F-F9773106C4E5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3950898" y="1225296"/>
            <a:ext cx="8007441" cy="452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41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3F7D2E-080D-DBDD-73C4-3C38A2B77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347472"/>
            <a:ext cx="6766560" cy="768096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2800" dirty="0"/>
              <a:t>​Du </a:t>
            </a:r>
            <a:r>
              <a:rPr lang="fr-FR" sz="2800" dirty="0" err="1"/>
              <a:t>Planst</a:t>
            </a:r>
            <a:r>
              <a:rPr lang="fr-FR" sz="2800" dirty="0"/>
              <a:t> </a:t>
            </a:r>
            <a:r>
              <a:rPr lang="fr-FR" sz="2800" dirty="0" err="1"/>
              <a:t>ein</a:t>
            </a:r>
            <a:r>
              <a:rPr lang="fr-FR" sz="2800" dirty="0"/>
              <a:t> Voltaire-</a:t>
            </a:r>
            <a:r>
              <a:rPr lang="fr-FR" sz="2800" dirty="0" err="1"/>
              <a:t>Programm</a:t>
            </a:r>
            <a:r>
              <a:rPr lang="fr-FR" sz="2800" dirty="0"/>
              <a:t> in </a:t>
            </a:r>
            <a:r>
              <a:rPr lang="fr-FR" sz="2800" dirty="0" err="1"/>
              <a:t>MÜNchen</a:t>
            </a:r>
            <a:r>
              <a:rPr lang="fr-FR" sz="2800" dirty="0"/>
              <a:t>.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7F20BE-640F-EFAB-3A43-2AA146DB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27</a:t>
            </a:fld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E8FDE3-DBA4-6A04-C75D-E56FE92EF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760" y="1319438"/>
            <a:ext cx="5879592" cy="2700528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 err="1">
                <a:highlight>
                  <a:srgbClr val="F5CDCE"/>
                </a:highlight>
              </a:rPr>
              <a:t>Schau</a:t>
            </a:r>
            <a:r>
              <a:rPr lang="fr-FR" dirty="0">
                <a:highlight>
                  <a:srgbClr val="F5CDCE"/>
                </a:highlight>
              </a:rPr>
              <a:t> die </a:t>
            </a:r>
            <a:r>
              <a:rPr lang="fr-FR" dirty="0" err="1">
                <a:highlight>
                  <a:srgbClr val="F5CDCE"/>
                </a:highlight>
              </a:rPr>
              <a:t>das</a:t>
            </a:r>
            <a:r>
              <a:rPr lang="fr-FR" dirty="0">
                <a:highlight>
                  <a:srgbClr val="F5CDCE"/>
                </a:highlight>
              </a:rPr>
              <a:t> </a:t>
            </a:r>
            <a:r>
              <a:rPr lang="fr-FR" dirty="0" err="1">
                <a:highlight>
                  <a:srgbClr val="F5CDCE"/>
                </a:highlight>
              </a:rPr>
              <a:t>Dokument</a:t>
            </a:r>
            <a:r>
              <a:rPr lang="fr-FR" dirty="0">
                <a:highlight>
                  <a:srgbClr val="F5CDCE"/>
                </a:highlight>
              </a:rPr>
              <a:t> von der </a:t>
            </a:r>
            <a:r>
              <a:rPr lang="fr-FR" dirty="0" err="1">
                <a:highlight>
                  <a:srgbClr val="F5CDCE"/>
                </a:highlight>
              </a:rPr>
              <a:t>Touristeninformation</a:t>
            </a:r>
            <a:r>
              <a:rPr lang="fr-FR" dirty="0">
                <a:highlight>
                  <a:srgbClr val="F5CDCE"/>
                </a:highlight>
              </a:rPr>
              <a:t> an! </a:t>
            </a:r>
            <a:r>
              <a:rPr lang="fr-FR" dirty="0" err="1">
                <a:highlight>
                  <a:srgbClr val="F5CDCE"/>
                </a:highlight>
              </a:rPr>
              <a:t>Ihr</a:t>
            </a:r>
            <a:r>
              <a:rPr lang="fr-FR" dirty="0">
                <a:highlight>
                  <a:srgbClr val="F5CDCE"/>
                </a:highlight>
              </a:rPr>
              <a:t> </a:t>
            </a:r>
            <a:r>
              <a:rPr lang="fr-FR" dirty="0" err="1">
                <a:highlight>
                  <a:srgbClr val="F5CDCE"/>
                </a:highlight>
              </a:rPr>
              <a:t>seid</a:t>
            </a:r>
            <a:r>
              <a:rPr lang="fr-FR" dirty="0">
                <a:highlight>
                  <a:srgbClr val="F5CDCE"/>
                </a:highlight>
              </a:rPr>
              <a:t> </a:t>
            </a:r>
            <a:r>
              <a:rPr lang="fr-FR" dirty="0" err="1">
                <a:highlight>
                  <a:srgbClr val="F5CDCE"/>
                </a:highlight>
              </a:rPr>
              <a:t>Gruppen</a:t>
            </a:r>
            <a:r>
              <a:rPr lang="fr-FR" dirty="0">
                <a:highlight>
                  <a:srgbClr val="F5CDCE"/>
                </a:highlight>
              </a:rPr>
              <a:t> von 2/3 </a:t>
            </a:r>
            <a:r>
              <a:rPr lang="fr-FR" dirty="0" err="1">
                <a:highlight>
                  <a:srgbClr val="F5CDCE"/>
                </a:highlight>
              </a:rPr>
              <a:t>Schüler</a:t>
            </a:r>
            <a:r>
              <a:rPr lang="fr-FR" dirty="0">
                <a:highlight>
                  <a:srgbClr val="F5CDCE"/>
                </a:highlight>
              </a:rPr>
              <a:t>.  Du </a:t>
            </a:r>
            <a:r>
              <a:rPr lang="fr-FR" dirty="0" err="1">
                <a:highlight>
                  <a:srgbClr val="F5CDCE"/>
                </a:highlight>
              </a:rPr>
              <a:t>füllst</a:t>
            </a:r>
            <a:r>
              <a:rPr lang="fr-FR" dirty="0">
                <a:highlight>
                  <a:srgbClr val="F5CDCE"/>
                </a:highlight>
              </a:rPr>
              <a:t> den Zettel </a:t>
            </a:r>
            <a:r>
              <a:rPr lang="fr-FR" dirty="0" err="1">
                <a:highlight>
                  <a:srgbClr val="F5CDCE"/>
                </a:highlight>
              </a:rPr>
              <a:t>aus</a:t>
            </a:r>
            <a:r>
              <a:rPr lang="fr-FR" dirty="0">
                <a:highlight>
                  <a:srgbClr val="F5CDCE"/>
                </a:highlight>
              </a:rPr>
              <a:t>! </a:t>
            </a:r>
          </a:p>
          <a:p>
            <a:pPr rtl="0"/>
            <a:endParaRPr lang="fr-FR" dirty="0"/>
          </a:p>
          <a:p>
            <a:pPr rtl="0"/>
            <a:r>
              <a:rPr lang="fr-FR" dirty="0"/>
              <a:t>1/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würdest</a:t>
            </a:r>
            <a:r>
              <a:rPr lang="fr-FR" dirty="0"/>
              <a:t> du </a:t>
            </a:r>
            <a:r>
              <a:rPr lang="fr-FR" dirty="0" err="1"/>
              <a:t>gern</a:t>
            </a:r>
            <a:r>
              <a:rPr lang="fr-FR" dirty="0"/>
              <a:t> </a:t>
            </a:r>
            <a:r>
              <a:rPr lang="fr-FR" dirty="0" err="1"/>
              <a:t>sehen</a:t>
            </a:r>
            <a:r>
              <a:rPr lang="fr-FR" dirty="0"/>
              <a:t>?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würdest</a:t>
            </a:r>
            <a:r>
              <a:rPr lang="fr-FR" dirty="0"/>
              <a:t> du </a:t>
            </a:r>
            <a:r>
              <a:rPr lang="fr-FR" dirty="0" err="1"/>
              <a:t>gern</a:t>
            </a:r>
            <a:r>
              <a:rPr lang="fr-FR" dirty="0"/>
              <a:t> </a:t>
            </a:r>
            <a:r>
              <a:rPr lang="fr-FR" dirty="0" err="1"/>
              <a:t>besichtigen</a:t>
            </a:r>
            <a:r>
              <a:rPr lang="fr-FR" dirty="0"/>
              <a:t>?</a:t>
            </a:r>
          </a:p>
          <a:p>
            <a:pPr rtl="0"/>
            <a:endParaRPr lang="fr-FR" dirty="0"/>
          </a:p>
          <a:p>
            <a:pPr rtl="0"/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würde</a:t>
            </a:r>
            <a:r>
              <a:rPr lang="fr-FR" dirty="0"/>
              <a:t> </a:t>
            </a:r>
            <a:r>
              <a:rPr lang="fr-FR" dirty="0" err="1"/>
              <a:t>gern</a:t>
            </a:r>
            <a:r>
              <a:rPr lang="fr-FR" dirty="0"/>
              <a:t> _______________________________</a:t>
            </a:r>
            <a:r>
              <a:rPr lang="fr-FR" dirty="0" err="1"/>
              <a:t>sehen</a:t>
            </a:r>
            <a:endParaRPr lang="fr-FR" dirty="0"/>
          </a:p>
          <a:p>
            <a:pPr rtl="0"/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würde</a:t>
            </a:r>
            <a:r>
              <a:rPr lang="fr-FR" dirty="0"/>
              <a:t> </a:t>
            </a:r>
            <a:r>
              <a:rPr lang="fr-FR" dirty="0" err="1"/>
              <a:t>gern</a:t>
            </a:r>
            <a:r>
              <a:rPr lang="fr-FR" dirty="0"/>
              <a:t> _______________________________</a:t>
            </a:r>
            <a:r>
              <a:rPr lang="fr-FR" dirty="0" err="1"/>
              <a:t>besichtigen</a:t>
            </a:r>
            <a:r>
              <a:rPr lang="fr-FR" dirty="0"/>
              <a:t>.</a:t>
            </a:r>
          </a:p>
          <a:p>
            <a:pPr rtl="0"/>
            <a:endParaRPr lang="fr-FR" dirty="0"/>
          </a:p>
          <a:p>
            <a:pPr rtl="0"/>
            <a:r>
              <a:rPr lang="fr-FR" dirty="0"/>
              <a:t>2/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würdest</a:t>
            </a:r>
            <a:r>
              <a:rPr lang="fr-FR" dirty="0"/>
              <a:t> du </a:t>
            </a:r>
            <a:r>
              <a:rPr lang="fr-FR" dirty="0" err="1"/>
              <a:t>gerne</a:t>
            </a:r>
            <a:r>
              <a:rPr lang="fr-FR" dirty="0"/>
              <a:t> </a:t>
            </a:r>
            <a:r>
              <a:rPr lang="fr-FR" dirty="0" err="1"/>
              <a:t>machen</a:t>
            </a:r>
            <a:r>
              <a:rPr lang="fr-FR" dirty="0"/>
              <a:t>? </a:t>
            </a:r>
          </a:p>
          <a:p>
            <a:pPr rtl="0"/>
            <a:endParaRPr lang="fr-FR" dirty="0"/>
          </a:p>
          <a:p>
            <a:pPr rtl="0"/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würde</a:t>
            </a:r>
            <a:r>
              <a:rPr lang="fr-FR" dirty="0"/>
              <a:t> </a:t>
            </a:r>
            <a:r>
              <a:rPr lang="fr-FR" dirty="0" err="1"/>
              <a:t>gern</a:t>
            </a:r>
            <a:r>
              <a:rPr lang="fr-FR" dirty="0"/>
              <a:t> __________________________________________.</a:t>
            </a:r>
          </a:p>
          <a:p>
            <a:pPr rtl="0"/>
            <a:endParaRPr lang="fr-FR" dirty="0"/>
          </a:p>
          <a:p>
            <a:pPr rtl="0"/>
            <a:r>
              <a:rPr lang="fr-FR" dirty="0"/>
              <a:t>3/ Du </a:t>
            </a:r>
            <a:r>
              <a:rPr lang="fr-FR" dirty="0" err="1"/>
              <a:t>machst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Voltaire – </a:t>
            </a:r>
            <a:r>
              <a:rPr lang="fr-FR" dirty="0" err="1"/>
              <a:t>Programm</a:t>
            </a:r>
            <a:r>
              <a:rPr lang="fr-FR" dirty="0"/>
              <a:t> in </a:t>
            </a:r>
            <a:r>
              <a:rPr lang="fr-FR" dirty="0" err="1"/>
              <a:t>München</a:t>
            </a:r>
            <a:r>
              <a:rPr lang="fr-FR" dirty="0"/>
              <a:t>.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dein</a:t>
            </a:r>
            <a:r>
              <a:rPr lang="fr-FR" dirty="0"/>
              <a:t> </a:t>
            </a:r>
            <a:r>
              <a:rPr lang="fr-FR" dirty="0" err="1"/>
              <a:t>größter</a:t>
            </a:r>
            <a:r>
              <a:rPr lang="fr-FR" dirty="0"/>
              <a:t> </a:t>
            </a:r>
            <a:r>
              <a:rPr lang="fr-FR" dirty="0" err="1"/>
              <a:t>Wunsch</a:t>
            </a:r>
            <a:r>
              <a:rPr lang="fr-FR" dirty="0"/>
              <a:t>? </a:t>
            </a:r>
          </a:p>
          <a:p>
            <a:pPr rtl="0"/>
            <a:endParaRPr lang="fr-FR" dirty="0"/>
          </a:p>
          <a:p>
            <a:pPr rtl="0"/>
            <a:r>
              <a:rPr lang="fr-FR" dirty="0"/>
              <a:t>		Mein </a:t>
            </a:r>
            <a:r>
              <a:rPr lang="fr-FR" dirty="0" err="1"/>
              <a:t>größter</a:t>
            </a:r>
            <a:r>
              <a:rPr lang="fr-FR" dirty="0"/>
              <a:t> </a:t>
            </a:r>
            <a:r>
              <a:rPr lang="fr-FR" dirty="0" err="1"/>
              <a:t>Wunsch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			_________________________________________.</a:t>
            </a:r>
          </a:p>
          <a:p>
            <a:pPr rtl="0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A095DC-AD2B-DCA3-2FD8-B9DD278BEEAF}"/>
              </a:ext>
            </a:extLst>
          </p:cNvPr>
          <p:cNvSpPr txBox="1"/>
          <p:nvPr/>
        </p:nvSpPr>
        <p:spPr>
          <a:xfrm>
            <a:off x="7236929" y="238405"/>
            <a:ext cx="26974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Compétences: CO / EO</a:t>
            </a:r>
          </a:p>
          <a:p>
            <a:r>
              <a:rPr lang="fr-FR" dirty="0">
                <a:solidFill>
                  <a:srgbClr val="00B050"/>
                </a:solidFill>
              </a:rPr>
              <a:t>A2/B1</a:t>
            </a:r>
          </a:p>
          <a:p>
            <a:r>
              <a:rPr lang="fr-FR" dirty="0">
                <a:solidFill>
                  <a:srgbClr val="00B050"/>
                </a:solidFill>
              </a:rPr>
              <a:t>Champs lexical des loisirs</a:t>
            </a:r>
          </a:p>
          <a:p>
            <a:r>
              <a:rPr lang="fr-FR" dirty="0">
                <a:solidFill>
                  <a:srgbClr val="00B050"/>
                </a:solidFill>
              </a:rPr>
              <a:t>Exprimer un souhait à l’aide du subj II: </a:t>
            </a:r>
            <a:r>
              <a:rPr lang="fr-FR" dirty="0" err="1">
                <a:solidFill>
                  <a:srgbClr val="00B050"/>
                </a:solidFill>
              </a:rPr>
              <a:t>würden</a:t>
            </a:r>
            <a:r>
              <a:rPr lang="fr-FR" dirty="0">
                <a:solidFill>
                  <a:srgbClr val="00B050"/>
                </a:solidFill>
              </a:rPr>
              <a:t> + infinitif</a:t>
            </a:r>
          </a:p>
        </p:txBody>
      </p:sp>
    </p:spTree>
    <p:extLst>
      <p:ext uri="{BB962C8B-B14F-4D97-AF65-F5344CB8AC3E}">
        <p14:creationId xmlns:p14="http://schemas.microsoft.com/office/powerpoint/2010/main" val="948181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133FB0-9EF5-7EE9-9797-4FB2BA67A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28</a:t>
            </a:fld>
            <a:endParaRPr lang="fr-FR" dirty="0"/>
          </a:p>
        </p:txBody>
      </p:sp>
      <p:pic>
        <p:nvPicPr>
          <p:cNvPr id="7" name="Image 6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F1514571-8F69-7C1D-5990-3A642E7C3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849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0871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1A8996-7A4D-CB68-825D-F06F4971C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255" y="347472"/>
            <a:ext cx="6766560" cy="768096"/>
          </a:xfrm>
        </p:spPr>
        <p:txBody>
          <a:bodyPr/>
          <a:lstStyle/>
          <a:p>
            <a:r>
              <a:rPr lang="fr-FR" dirty="0"/>
              <a:t>Exprimer une </a:t>
            </a:r>
            <a:r>
              <a:rPr lang="fr-FR" dirty="0" err="1"/>
              <a:t>hypothese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/>
              <a:t>un souhait: </a:t>
            </a:r>
            <a:br>
              <a:rPr lang="fr-FR" dirty="0"/>
            </a:br>
            <a:r>
              <a:rPr lang="fr-FR" dirty="0"/>
              <a:t>temps de l’</a:t>
            </a:r>
            <a:r>
              <a:rPr lang="fr-FR" dirty="0" err="1"/>
              <a:t>irreel</a:t>
            </a:r>
            <a:r>
              <a:rPr lang="fr-FR" dirty="0"/>
              <a:t>, c’est le subjonctif II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A9C475-658B-386F-7DEB-BA6A3E70E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29</a:t>
            </a:fld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81B4F2F-4CAB-67EB-ECC9-6E1A3279F76F}"/>
              </a:ext>
            </a:extLst>
          </p:cNvPr>
          <p:cNvSpPr txBox="1"/>
          <p:nvPr/>
        </p:nvSpPr>
        <p:spPr>
          <a:xfrm>
            <a:off x="2505972" y="4705710"/>
            <a:ext cx="3213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bischen</a:t>
            </a:r>
            <a:r>
              <a:rPr lang="fr-FR" dirty="0"/>
              <a:t> </a:t>
            </a:r>
            <a:r>
              <a:rPr lang="fr-FR" dirty="0" err="1"/>
              <a:t>Theorie</a:t>
            </a:r>
            <a:r>
              <a:rPr lang="fr-FR" dirty="0"/>
              <a:t>:</a:t>
            </a:r>
          </a:p>
          <a:p>
            <a:endParaRPr lang="fr-FR" dirty="0"/>
          </a:p>
          <a:p>
            <a:r>
              <a:rPr lang="fr-FR" dirty="0"/>
              <a:t>Du </a:t>
            </a:r>
            <a:r>
              <a:rPr lang="fr-FR" dirty="0" err="1"/>
              <a:t>machst</a:t>
            </a:r>
            <a:r>
              <a:rPr lang="fr-FR" dirty="0"/>
              <a:t> die </a:t>
            </a:r>
            <a:r>
              <a:rPr lang="fr-FR" dirty="0" err="1"/>
              <a:t>Hausaufgaben</a:t>
            </a:r>
            <a:r>
              <a:rPr lang="fr-FR" dirty="0"/>
              <a:t>! </a:t>
            </a:r>
          </a:p>
          <a:p>
            <a:r>
              <a:rPr lang="fr-FR" dirty="0"/>
              <a:t> </a:t>
            </a:r>
          </a:p>
        </p:txBody>
      </p:sp>
      <p:pic>
        <p:nvPicPr>
          <p:cNvPr id="7" name="Média en ligne 6" title="TUTO Subjonctif II ( collège + lycée )">
            <a:hlinkClick r:id="" action="ppaction://media"/>
            <a:extLst>
              <a:ext uri="{FF2B5EF4-FFF2-40B4-BE49-F238E27FC236}">
                <a16:creationId xmlns:a16="http://schemas.microsoft.com/office/drawing/2014/main" id="{38A27A56-8DEE-654E-E9A6-C81EF1A398E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630837" y="3629565"/>
            <a:ext cx="3625971" cy="271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1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5058AE03-D409-0714-CCED-4548A9C9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t>30</a:t>
            </a:fld>
            <a:endParaRPr lang="fr-FR" dirty="0"/>
          </a:p>
        </p:txBody>
      </p:sp>
      <p:pic>
        <p:nvPicPr>
          <p:cNvPr id="18" name="Image 17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6DBB2415-45BD-19BF-5CE5-8C3790B68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80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5058AE03-D409-0714-CCED-4548A9C9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t>31</a:t>
            </a:fld>
            <a:endParaRPr lang="fr-FR" dirty="0"/>
          </a:p>
        </p:txBody>
      </p:sp>
      <p:pic>
        <p:nvPicPr>
          <p:cNvPr id="3" name="Image 2" descr="Une image contenant texte, capture d’écran, conception&#10;&#10;Description générée automatiquement">
            <a:extLst>
              <a:ext uri="{FF2B5EF4-FFF2-40B4-BE49-F238E27FC236}">
                <a16:creationId xmlns:a16="http://schemas.microsoft.com/office/drawing/2014/main" id="{400EF7A9-88E1-9850-35C2-EC1B41935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477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298B38-6F08-D6F0-1E38-ACE0488E7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32</a:t>
            </a:fld>
            <a:endParaRPr lang="fr-FR" dirty="0"/>
          </a:p>
        </p:txBody>
      </p:sp>
      <p:pic>
        <p:nvPicPr>
          <p:cNvPr id="13" name="Image 12" descr="Une image contenant texte, encre, lettre, document&#10;&#10;Description générée automatiquement">
            <a:extLst>
              <a:ext uri="{FF2B5EF4-FFF2-40B4-BE49-F238E27FC236}">
                <a16:creationId xmlns:a16="http://schemas.microsoft.com/office/drawing/2014/main" id="{C9E2EE7C-7A9E-1370-5848-CCE5204B0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849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8243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73A804-E085-8D18-C5A9-F7BEC402D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869" y="457200"/>
            <a:ext cx="6766560" cy="768096"/>
          </a:xfrm>
        </p:spPr>
        <p:txBody>
          <a:bodyPr/>
          <a:lstStyle/>
          <a:p>
            <a:r>
              <a:rPr lang="fr-FR" dirty="0" err="1"/>
              <a:t>Wir</a:t>
            </a:r>
            <a:r>
              <a:rPr lang="fr-FR" dirty="0"/>
              <a:t> </a:t>
            </a:r>
            <a:r>
              <a:rPr lang="fr-FR" dirty="0" err="1"/>
              <a:t>spielen</a:t>
            </a:r>
            <a:r>
              <a:rPr lang="fr-FR" dirty="0"/>
              <a:t> mit </a:t>
            </a:r>
            <a:r>
              <a:rPr lang="fr-FR" dirty="0" err="1"/>
              <a:t>deutschen</a:t>
            </a:r>
            <a:r>
              <a:rPr lang="fr-FR" dirty="0"/>
              <a:t> </a:t>
            </a:r>
            <a:r>
              <a:rPr lang="fr-FR" dirty="0" err="1"/>
              <a:t>verben</a:t>
            </a:r>
            <a:r>
              <a:rPr lang="fr-FR" dirty="0"/>
              <a:t>!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BF4C3E-F64C-2CC2-ECC0-4326EC818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33</a:t>
            </a:fld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1277A7-8FD2-7052-2B3B-2A8C75608C87}"/>
              </a:ext>
            </a:extLst>
          </p:cNvPr>
          <p:cNvSpPr txBox="1"/>
          <p:nvPr/>
        </p:nvSpPr>
        <p:spPr>
          <a:xfrm>
            <a:off x="1413869" y="3046728"/>
            <a:ext cx="1953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highlight>
                  <a:srgbClr val="DF8C8C"/>
                </a:highlight>
              </a:rPr>
              <a:t>Kahoot</a:t>
            </a:r>
            <a:r>
              <a:rPr lang="fr-FR" sz="2400" dirty="0">
                <a:highlight>
                  <a:srgbClr val="DF8C8C"/>
                </a:highlight>
              </a:rPr>
              <a:t>!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65F37C-2AE3-4B36-F1FD-D00F2ECD861B}"/>
              </a:ext>
            </a:extLst>
          </p:cNvPr>
          <p:cNvSpPr txBox="1"/>
          <p:nvPr/>
        </p:nvSpPr>
        <p:spPr>
          <a:xfrm>
            <a:off x="1526875" y="3571336"/>
            <a:ext cx="2078967" cy="95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0" dirty="0">
                <a:solidFill>
                  <a:srgbClr val="333333"/>
                </a:solidFill>
                <a:effectLst/>
                <a:highlight>
                  <a:srgbClr val="F5CDCE"/>
                </a:highlight>
                <a:latin typeface="Montserrat" panose="00000500000000000000" pitchFamily="2" charset="0"/>
              </a:rPr>
              <a:t>Konjunktiv II (sein, haben, werden)</a:t>
            </a:r>
            <a:endParaRPr lang="fr-FR" dirty="0">
              <a:highlight>
                <a:srgbClr val="F5CDCE"/>
              </a:highligh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119AD0C-3887-0F5B-EC2B-65AFE64CFA8E}"/>
              </a:ext>
            </a:extLst>
          </p:cNvPr>
          <p:cNvSpPr txBox="1"/>
          <p:nvPr/>
        </p:nvSpPr>
        <p:spPr>
          <a:xfrm>
            <a:off x="4590690" y="3571336"/>
            <a:ext cx="301061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5CDCE"/>
                </a:highlight>
                <a:latin typeface="Montserrat" panose="00000500000000000000" pitchFamily="2" charset="0"/>
              </a:rPr>
              <a:t>Konjunktiv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5CDCE"/>
                </a:highlight>
                <a:latin typeface="Montserrat" panose="00000500000000000000" pitchFamily="2" charset="0"/>
              </a:rPr>
              <a:t> II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5CDCE"/>
              </a:highlight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737373"/>
                </a:solidFill>
                <a:effectLst/>
                <a:highlight>
                  <a:srgbClr val="F5CDCE"/>
                </a:highlight>
                <a:latin typeface="inherit"/>
              </a:rPr>
              <a:t>447 parties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737373"/>
                </a:solidFill>
                <a:effectLst/>
                <a:highlight>
                  <a:srgbClr val="F5CDCE"/>
                </a:highlight>
                <a:latin typeface="inherit"/>
              </a:rPr>
              <a:t>•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737373"/>
                </a:solidFill>
                <a:effectLst/>
                <a:highlight>
                  <a:srgbClr val="F5CDCE"/>
                </a:highlight>
                <a:latin typeface="inherit"/>
              </a:rPr>
              <a:t>1.6k joueurs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5CDCE"/>
              </a:highlight>
              <a:latin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45DBFB-2117-2993-E26E-318FC203B5E6}"/>
              </a:ext>
            </a:extLst>
          </p:cNvPr>
          <p:cNvSpPr txBox="1"/>
          <p:nvPr/>
        </p:nvSpPr>
        <p:spPr>
          <a:xfrm>
            <a:off x="5905278" y="1403076"/>
            <a:ext cx="26974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Compétences: CE / EE</a:t>
            </a:r>
          </a:p>
          <a:p>
            <a:r>
              <a:rPr lang="fr-FR" dirty="0">
                <a:solidFill>
                  <a:srgbClr val="00B050"/>
                </a:solidFill>
              </a:rPr>
              <a:t>A2/B1</a:t>
            </a:r>
          </a:p>
          <a:p>
            <a:r>
              <a:rPr lang="fr-FR" dirty="0">
                <a:solidFill>
                  <a:srgbClr val="00B050"/>
                </a:solidFill>
              </a:rPr>
              <a:t>Subjonctif II </a:t>
            </a:r>
          </a:p>
          <a:p>
            <a:r>
              <a:rPr lang="fr-FR" dirty="0">
                <a:solidFill>
                  <a:srgbClr val="00B050"/>
                </a:solidFill>
              </a:rPr>
              <a:t>Vérification de l’acquisition des compétences de la 1ere partie de la séquence.</a:t>
            </a:r>
          </a:p>
        </p:txBody>
      </p:sp>
    </p:spTree>
    <p:extLst>
      <p:ext uri="{BB962C8B-B14F-4D97-AF65-F5344CB8AC3E}">
        <p14:creationId xmlns:p14="http://schemas.microsoft.com/office/powerpoint/2010/main" val="14815296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145" y="2506564"/>
            <a:ext cx="6918037" cy="206763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 err="1">
                <a:highlight>
                  <a:srgbClr val="00FF00"/>
                </a:highlight>
              </a:rPr>
              <a:t>Seance</a:t>
            </a:r>
            <a:r>
              <a:rPr lang="fr-FR" dirty="0">
                <a:highlight>
                  <a:srgbClr val="00FF00"/>
                </a:highlight>
              </a:rPr>
              <a:t> 4:</a:t>
            </a:r>
            <a:br>
              <a:rPr lang="fr-FR" dirty="0">
                <a:highlight>
                  <a:srgbClr val="00FF00"/>
                </a:highlight>
              </a:rPr>
            </a:br>
            <a:r>
              <a:rPr lang="fr-FR" dirty="0" err="1">
                <a:highlight>
                  <a:srgbClr val="00FF00"/>
                </a:highlight>
              </a:rPr>
              <a:t>Wer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bist</a:t>
            </a:r>
            <a:r>
              <a:rPr lang="fr-FR" dirty="0">
                <a:highlight>
                  <a:srgbClr val="00FF00"/>
                </a:highlight>
              </a:rPr>
              <a:t> du?</a:t>
            </a:r>
            <a:br>
              <a:rPr lang="fr-FR" dirty="0">
                <a:highlight>
                  <a:srgbClr val="00FF00"/>
                </a:highlight>
              </a:rPr>
            </a:br>
            <a:r>
              <a:rPr lang="fr-FR" dirty="0">
                <a:highlight>
                  <a:srgbClr val="00FF00"/>
                </a:highlight>
              </a:rPr>
              <a:t>Du </a:t>
            </a:r>
            <a:r>
              <a:rPr lang="fr-FR" dirty="0" err="1">
                <a:highlight>
                  <a:srgbClr val="00FF00"/>
                </a:highlight>
              </a:rPr>
              <a:t>schreibst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einen</a:t>
            </a:r>
            <a:r>
              <a:rPr lang="fr-FR" dirty="0">
                <a:highlight>
                  <a:srgbClr val="00FF00"/>
                </a:highlight>
              </a:rPr>
              <a:t> brief an </a:t>
            </a:r>
            <a:r>
              <a:rPr lang="fr-FR" dirty="0" err="1">
                <a:highlight>
                  <a:srgbClr val="00FF00"/>
                </a:highlight>
              </a:rPr>
              <a:t>deine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gastfamilie</a:t>
            </a:r>
            <a:r>
              <a:rPr lang="fr-FR" dirty="0">
                <a:highlight>
                  <a:srgbClr val="00FF00"/>
                </a:highlight>
              </a:rPr>
              <a:t>!</a:t>
            </a:r>
            <a:br>
              <a:rPr lang="fr-FR" dirty="0"/>
            </a:br>
            <a:endParaRPr lang="fr-FR" dirty="0"/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92105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90949" y="267591"/>
            <a:ext cx="5385816" cy="1225296"/>
          </a:xfrm>
        </p:spPr>
        <p:txBody>
          <a:bodyPr/>
          <a:lstStyle/>
          <a:p>
            <a:r>
              <a:rPr lang="fr-FR" dirty="0" err="1"/>
              <a:t>Einen</a:t>
            </a:r>
            <a:r>
              <a:rPr lang="fr-FR" dirty="0"/>
              <a:t> brief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SAUZAY- </a:t>
            </a:r>
            <a:r>
              <a:rPr lang="fr-FR" dirty="0" err="1"/>
              <a:t>programm</a:t>
            </a:r>
            <a:r>
              <a:rPr lang="fr-FR" dirty="0"/>
              <a:t> </a:t>
            </a:r>
            <a:r>
              <a:rPr lang="fr-FR" dirty="0" err="1"/>
              <a:t>schreiben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Fragen</a:t>
            </a:r>
            <a:r>
              <a:rPr lang="fr-FR" dirty="0"/>
              <a:t> , die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mündlich</a:t>
            </a:r>
            <a:r>
              <a:rPr lang="fr-FR" dirty="0"/>
              <a:t> </a:t>
            </a:r>
            <a:r>
              <a:rPr lang="fr-FR" dirty="0" err="1"/>
              <a:t>beantworten</a:t>
            </a:r>
            <a:r>
              <a:rPr lang="fr-FR" dirty="0"/>
              <a:t> </a:t>
            </a:r>
            <a:r>
              <a:rPr lang="fr-FR" dirty="0" err="1"/>
              <a:t>muss</a:t>
            </a:r>
            <a:r>
              <a:rPr lang="fr-F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966936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12384" y="232396"/>
            <a:ext cx="6766560" cy="768096"/>
          </a:xfrm>
        </p:spPr>
        <p:txBody>
          <a:bodyPr/>
          <a:lstStyle/>
          <a:p>
            <a:r>
              <a:rPr lang="fr-FR" sz="3600" dirty="0"/>
              <a:t>Das « VOLTAIRE </a:t>
            </a:r>
            <a:r>
              <a:rPr lang="fr-FR" sz="3600" dirty="0" err="1"/>
              <a:t>oder</a:t>
            </a:r>
            <a:r>
              <a:rPr lang="fr-FR" sz="3600" dirty="0"/>
              <a:t> Voltaire »: </a:t>
            </a:r>
            <a:r>
              <a:rPr lang="fr-FR" sz="3600" dirty="0" err="1"/>
              <a:t>warum</a:t>
            </a:r>
            <a:r>
              <a:rPr lang="fr-FR" sz="3600" dirty="0"/>
              <a:t> </a:t>
            </a:r>
            <a:r>
              <a:rPr lang="fr-FR" sz="3600" dirty="0" err="1"/>
              <a:t>ist</a:t>
            </a:r>
            <a:r>
              <a:rPr lang="fr-FR" sz="3600" dirty="0"/>
              <a:t> </a:t>
            </a:r>
            <a:r>
              <a:rPr lang="fr-FR" sz="3600" dirty="0" err="1"/>
              <a:t>das</a:t>
            </a:r>
            <a:r>
              <a:rPr lang="fr-FR" sz="3600" dirty="0"/>
              <a:t> POSITIV?!</a:t>
            </a:r>
          </a:p>
        </p:txBody>
      </p:sp>
      <p:pic>
        <p:nvPicPr>
          <p:cNvPr id="6" name="Média en ligne 5" title="Schüleraustausch in Frankreich I Echange scolaire en Allemagne">
            <a:hlinkClick r:id="" action="ppaction://media"/>
            <a:extLst>
              <a:ext uri="{FF2B5EF4-FFF2-40B4-BE49-F238E27FC236}">
                <a16:creationId xmlns:a16="http://schemas.microsoft.com/office/drawing/2014/main" id="{FF9225B5-560A-26EC-C18B-68441EDD221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606950" y="2346571"/>
            <a:ext cx="7115455" cy="402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7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24528" y="1224434"/>
            <a:ext cx="6766560" cy="768096"/>
          </a:xfrm>
        </p:spPr>
        <p:txBody>
          <a:bodyPr/>
          <a:lstStyle/>
          <a:p>
            <a:r>
              <a:rPr lang="fr-FR" dirty="0" err="1"/>
              <a:t>Was</a:t>
            </a:r>
            <a:r>
              <a:rPr lang="fr-FR" dirty="0"/>
              <a:t> hast du </a:t>
            </a:r>
            <a:r>
              <a:rPr lang="fr-FR" dirty="0" err="1"/>
              <a:t>gelernt</a:t>
            </a:r>
            <a:r>
              <a:rPr lang="fr-FR" dirty="0"/>
              <a:t>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&gt; </a:t>
            </a:r>
            <a:r>
              <a:rPr lang="fr-FR" dirty="0" err="1"/>
              <a:t>Warum</a:t>
            </a:r>
            <a:r>
              <a:rPr lang="fr-FR" dirty="0"/>
              <a:t> </a:t>
            </a:r>
            <a:r>
              <a:rPr lang="fr-FR" dirty="0" err="1"/>
              <a:t>war</a:t>
            </a:r>
            <a:r>
              <a:rPr lang="fr-FR" dirty="0"/>
              <a:t> der </a:t>
            </a:r>
            <a:r>
              <a:rPr lang="fr-FR" dirty="0" err="1"/>
              <a:t>Austausch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positiv</a:t>
            </a:r>
            <a:r>
              <a:rPr lang="fr-FR" dirty="0"/>
              <a:t>? </a:t>
            </a:r>
          </a:p>
          <a:p>
            <a:endParaRPr lang="fr-FR" dirty="0"/>
          </a:p>
          <a:p>
            <a:r>
              <a:rPr lang="fr-FR" dirty="0"/>
              <a:t>&gt; </a:t>
            </a:r>
            <a:r>
              <a:rPr lang="fr-FR" dirty="0" err="1"/>
              <a:t>Bewirb</a:t>
            </a:r>
            <a:r>
              <a:rPr lang="fr-FR" dirty="0"/>
              <a:t> </a:t>
            </a:r>
            <a:r>
              <a:rPr lang="fr-FR" dirty="0" err="1"/>
              <a:t>dich</a:t>
            </a:r>
            <a:r>
              <a:rPr lang="fr-FR" dirty="0"/>
              <a:t> </a:t>
            </a:r>
            <a:r>
              <a:rPr lang="fr-FR" dirty="0" err="1"/>
              <a:t>jetzt</a:t>
            </a:r>
            <a:r>
              <a:rPr lang="fr-FR" dirty="0"/>
              <a:t>!?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96DE57-E79C-F3BC-374D-162A400CC210}"/>
              </a:ext>
            </a:extLst>
          </p:cNvPr>
          <p:cNvSpPr txBox="1"/>
          <p:nvPr/>
        </p:nvSpPr>
        <p:spPr>
          <a:xfrm>
            <a:off x="8293599" y="2836849"/>
            <a:ext cx="26974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Compétences: CO/EE</a:t>
            </a:r>
          </a:p>
          <a:p>
            <a:r>
              <a:rPr lang="fr-FR" dirty="0">
                <a:solidFill>
                  <a:srgbClr val="00B050"/>
                </a:solidFill>
              </a:rPr>
              <a:t>Champs lexical du voyage, des loisirs</a:t>
            </a:r>
          </a:p>
          <a:p>
            <a:r>
              <a:rPr lang="fr-FR" dirty="0">
                <a:solidFill>
                  <a:srgbClr val="00B050"/>
                </a:solidFill>
              </a:rPr>
              <a:t>Exprimer la cause. </a:t>
            </a:r>
          </a:p>
        </p:txBody>
      </p:sp>
    </p:spTree>
    <p:extLst>
      <p:ext uri="{BB962C8B-B14F-4D97-AF65-F5344CB8AC3E}">
        <p14:creationId xmlns:p14="http://schemas.microsoft.com/office/powerpoint/2010/main" val="713720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24528" y="1327950"/>
            <a:ext cx="6766560" cy="768096"/>
          </a:xfrm>
        </p:spPr>
        <p:txBody>
          <a:bodyPr/>
          <a:lstStyle/>
          <a:p>
            <a:r>
              <a:rPr lang="fr-FR" dirty="0" err="1"/>
              <a:t>Einen</a:t>
            </a:r>
            <a:r>
              <a:rPr lang="fr-FR" dirty="0"/>
              <a:t> </a:t>
            </a:r>
            <a:r>
              <a:rPr lang="fr-FR" dirty="0" err="1"/>
              <a:t>brief</a:t>
            </a:r>
            <a:r>
              <a:rPr lang="fr-FR" dirty="0"/>
              <a:t> </a:t>
            </a:r>
            <a:r>
              <a:rPr lang="fr-FR" dirty="0" err="1"/>
              <a:t>schreiben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1/ Quand on connait le destinataire ( Famille, Amis..), la lettre commence par :</a:t>
            </a:r>
          </a:p>
          <a:p>
            <a:r>
              <a:rPr lang="fr-FR" b="1" dirty="0" err="1"/>
              <a:t>Lieb</a:t>
            </a:r>
            <a:r>
              <a:rPr lang="fr-FR" b="1" dirty="0"/>
              <a:t>(e).....</a:t>
            </a:r>
            <a:endParaRPr lang="fr-FR" dirty="0"/>
          </a:p>
          <a:p>
            <a:r>
              <a:rPr lang="fr-FR" dirty="0"/>
              <a:t>Elle se termine par « </a:t>
            </a:r>
            <a:r>
              <a:rPr lang="fr-FR" b="1" dirty="0" err="1"/>
              <a:t>Liebe</a:t>
            </a:r>
            <a:r>
              <a:rPr lang="fr-FR" b="1" dirty="0"/>
              <a:t> </a:t>
            </a:r>
            <a:r>
              <a:rPr lang="fr-FR" b="1" dirty="0" err="1"/>
              <a:t>Grüße</a:t>
            </a:r>
            <a:r>
              <a:rPr lang="fr-FR" b="1" dirty="0"/>
              <a:t> // </a:t>
            </a:r>
            <a:r>
              <a:rPr lang="fr-FR" b="1" dirty="0" err="1"/>
              <a:t>Schöne</a:t>
            </a:r>
            <a:r>
              <a:rPr lang="fr-FR" b="1" dirty="0"/>
              <a:t> </a:t>
            </a:r>
            <a:r>
              <a:rPr lang="fr-FR" b="1" dirty="0" err="1"/>
              <a:t>Grüße</a:t>
            </a:r>
            <a:r>
              <a:rPr lang="fr-FR" b="1" dirty="0"/>
              <a:t> // </a:t>
            </a:r>
            <a:r>
              <a:rPr lang="fr-FR" b="1" dirty="0" err="1"/>
              <a:t>Beste</a:t>
            </a:r>
            <a:r>
              <a:rPr lang="fr-FR" b="1" dirty="0"/>
              <a:t> </a:t>
            </a:r>
            <a:r>
              <a:rPr lang="fr-FR" b="1" dirty="0" err="1"/>
              <a:t>Grüße</a:t>
            </a:r>
            <a:r>
              <a:rPr lang="fr-FR" b="1" dirty="0"/>
              <a:t> // </a:t>
            </a:r>
            <a:r>
              <a:rPr lang="fr-FR" b="1" dirty="0" err="1"/>
              <a:t>Viele</a:t>
            </a:r>
            <a:r>
              <a:rPr lang="fr-FR" b="1" dirty="0"/>
              <a:t> </a:t>
            </a:r>
            <a:r>
              <a:rPr lang="fr-FR" b="1" dirty="0" err="1"/>
              <a:t>Grüße</a:t>
            </a:r>
            <a:r>
              <a:rPr lang="fr-FR" dirty="0"/>
              <a:t>. »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2/ Quand on ne connait pas bien le destinataire ( Organisme officiel , école </a:t>
            </a:r>
            <a:r>
              <a:rPr lang="fr-FR" dirty="0" err="1"/>
              <a:t>etc</a:t>
            </a:r>
            <a:r>
              <a:rPr lang="fr-FR" dirty="0"/>
              <a:t> ) , la lettre commence par :</a:t>
            </a:r>
          </a:p>
          <a:p>
            <a:r>
              <a:rPr lang="en-US" b="1" dirty="0" err="1"/>
              <a:t>Sehr</a:t>
            </a:r>
            <a:r>
              <a:rPr lang="en-US" b="1" dirty="0"/>
              <a:t> </a:t>
            </a:r>
            <a:r>
              <a:rPr lang="en-US" b="1" dirty="0" err="1"/>
              <a:t>geehrte</a:t>
            </a:r>
            <a:r>
              <a:rPr lang="en-US" b="1" dirty="0"/>
              <a:t> </a:t>
            </a:r>
            <a:r>
              <a:rPr lang="en-US" dirty="0"/>
              <a:t>Frau Mayer / </a:t>
            </a:r>
            <a:r>
              <a:rPr lang="en-US" b="1" dirty="0" err="1"/>
              <a:t>Sehr</a:t>
            </a:r>
            <a:r>
              <a:rPr lang="en-US" b="1" dirty="0"/>
              <a:t> </a:t>
            </a:r>
            <a:r>
              <a:rPr lang="en-US" b="1" dirty="0" err="1"/>
              <a:t>geehrter</a:t>
            </a:r>
            <a:r>
              <a:rPr lang="en-US" dirty="0"/>
              <a:t> Herr Müller /</a:t>
            </a:r>
            <a:r>
              <a:rPr lang="en-US" b="1" dirty="0"/>
              <a:t> </a:t>
            </a:r>
            <a:r>
              <a:rPr lang="en-US" b="1" dirty="0" err="1"/>
              <a:t>Sehr</a:t>
            </a:r>
            <a:r>
              <a:rPr lang="en-US" b="1" dirty="0"/>
              <a:t> </a:t>
            </a:r>
            <a:r>
              <a:rPr lang="en-US" b="1" dirty="0" err="1"/>
              <a:t>geehrte</a:t>
            </a:r>
            <a:r>
              <a:rPr lang="en-US" b="1" dirty="0"/>
              <a:t> Damen und </a:t>
            </a:r>
            <a:r>
              <a:rPr lang="en-US" b="1" dirty="0" err="1"/>
              <a:t>Herren</a:t>
            </a:r>
            <a:r>
              <a:rPr lang="en-US" dirty="0"/>
              <a:t>,</a:t>
            </a:r>
            <a:endParaRPr lang="fr-FR" dirty="0"/>
          </a:p>
          <a:p>
            <a:r>
              <a:rPr lang="fr-FR" dirty="0"/>
              <a:t>Elle se termine alors par « </a:t>
            </a:r>
            <a:r>
              <a:rPr lang="fr-FR" b="1" dirty="0"/>
              <a:t>mit </a:t>
            </a:r>
            <a:r>
              <a:rPr lang="fr-FR" b="1" dirty="0" err="1"/>
              <a:t>freundlichen</a:t>
            </a:r>
            <a:r>
              <a:rPr lang="fr-FR" b="1" dirty="0"/>
              <a:t> </a:t>
            </a:r>
            <a:r>
              <a:rPr lang="fr-FR" b="1" dirty="0" err="1"/>
              <a:t>Grüßen</a:t>
            </a:r>
            <a:r>
              <a:rPr lang="fr-FR" b="1" dirty="0"/>
              <a:t> </a:t>
            </a:r>
            <a:r>
              <a:rPr lang="fr-FR" dirty="0"/>
              <a:t>».</a:t>
            </a:r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1A84FC-8D3E-7FF6-0897-27B5C7E90015}"/>
              </a:ext>
            </a:extLst>
          </p:cNvPr>
          <p:cNvSpPr txBox="1"/>
          <p:nvPr/>
        </p:nvSpPr>
        <p:spPr>
          <a:xfrm>
            <a:off x="8755010" y="944001"/>
            <a:ext cx="26974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Compétences: CE / EE</a:t>
            </a:r>
          </a:p>
          <a:p>
            <a:r>
              <a:rPr lang="fr-FR" dirty="0">
                <a:solidFill>
                  <a:srgbClr val="00B050"/>
                </a:solidFill>
              </a:rPr>
              <a:t>A2/B1</a:t>
            </a:r>
          </a:p>
          <a:p>
            <a:r>
              <a:rPr lang="fr-FR" dirty="0">
                <a:solidFill>
                  <a:srgbClr val="00B050"/>
                </a:solidFill>
              </a:rPr>
              <a:t>Se présenter</a:t>
            </a:r>
          </a:p>
          <a:p>
            <a:r>
              <a:rPr lang="fr-FR" dirty="0">
                <a:solidFill>
                  <a:srgbClr val="00B050"/>
                </a:solidFill>
              </a:rPr>
              <a:t>Parler de ses centres d’intérêt</a:t>
            </a:r>
          </a:p>
          <a:p>
            <a:r>
              <a:rPr lang="fr-FR" dirty="0">
                <a:solidFill>
                  <a:srgbClr val="00B050"/>
                </a:solidFill>
              </a:rPr>
              <a:t>Connaître la « forme de la lettre » et les « formules »</a:t>
            </a:r>
          </a:p>
        </p:txBody>
      </p:sp>
    </p:spTree>
    <p:extLst>
      <p:ext uri="{BB962C8B-B14F-4D97-AF65-F5344CB8AC3E}">
        <p14:creationId xmlns:p14="http://schemas.microsoft.com/office/powerpoint/2010/main" val="42097764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1240" y="123822"/>
            <a:ext cx="9720072" cy="1499616"/>
          </a:xfrm>
        </p:spPr>
        <p:txBody>
          <a:bodyPr/>
          <a:lstStyle/>
          <a:p>
            <a:r>
              <a:rPr lang="fr-FR" sz="2400" dirty="0" err="1"/>
              <a:t>Nun</a:t>
            </a:r>
            <a:r>
              <a:rPr lang="fr-FR" sz="2400" dirty="0"/>
              <a:t> </a:t>
            </a:r>
            <a:r>
              <a:rPr lang="fr-FR" sz="2400" dirty="0" err="1"/>
              <a:t>schreibst</a:t>
            </a:r>
            <a:r>
              <a:rPr lang="fr-FR" sz="2400" dirty="0"/>
              <a:t> du </a:t>
            </a:r>
            <a:r>
              <a:rPr lang="fr-FR" sz="2400" dirty="0" err="1"/>
              <a:t>deine</a:t>
            </a:r>
            <a:r>
              <a:rPr lang="fr-FR" sz="2400" dirty="0"/>
              <a:t> </a:t>
            </a:r>
            <a:r>
              <a:rPr lang="fr-FR" sz="2400" dirty="0" err="1"/>
              <a:t>bewerbung</a:t>
            </a:r>
            <a:r>
              <a:rPr lang="fr-FR" sz="2400" dirty="0"/>
              <a:t> !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4128" y="1149293"/>
            <a:ext cx="9720073" cy="5545122"/>
          </a:xfrm>
        </p:spPr>
        <p:txBody>
          <a:bodyPr>
            <a:normAutofit fontScale="92500" lnSpcReduction="20000"/>
          </a:bodyPr>
          <a:lstStyle/>
          <a:p>
            <a:r>
              <a:rPr lang="en-US" sz="2300" dirty="0"/>
              <a:t>Sehr </a:t>
            </a:r>
            <a:r>
              <a:rPr lang="en-US" sz="2300" dirty="0" err="1"/>
              <a:t>geehrte</a:t>
            </a:r>
            <a:r>
              <a:rPr lang="en-US" sz="2300" dirty="0"/>
              <a:t> Damen und </a:t>
            </a:r>
            <a:r>
              <a:rPr lang="en-US" sz="2300" dirty="0" err="1"/>
              <a:t>Herren</a:t>
            </a:r>
            <a:r>
              <a:rPr lang="en-US" sz="2300" dirty="0"/>
              <a:t>,</a:t>
            </a:r>
            <a:endParaRPr lang="fr-FR" sz="2300" dirty="0"/>
          </a:p>
          <a:p>
            <a:r>
              <a:rPr lang="en-US" sz="2300" dirty="0"/>
              <a:t> </a:t>
            </a:r>
            <a:endParaRPr lang="fr-FR" sz="2300" dirty="0"/>
          </a:p>
          <a:p>
            <a:r>
              <a:rPr lang="fr-FR" sz="2300" dirty="0" err="1"/>
              <a:t>Ich</a:t>
            </a:r>
            <a:r>
              <a:rPr lang="fr-FR" sz="2300" dirty="0"/>
              <a:t> bin ___________________________________________. </a:t>
            </a:r>
            <a:r>
              <a:rPr lang="fr-FR" sz="2300" dirty="0" err="1"/>
              <a:t>Ich</a:t>
            </a:r>
            <a:r>
              <a:rPr lang="fr-FR" sz="2300" dirty="0"/>
              <a:t> </a:t>
            </a:r>
            <a:r>
              <a:rPr lang="fr-FR" sz="2300" dirty="0" err="1"/>
              <a:t>komme</a:t>
            </a:r>
            <a:r>
              <a:rPr lang="fr-FR" sz="2300" dirty="0"/>
              <a:t> </a:t>
            </a:r>
            <a:r>
              <a:rPr lang="fr-FR" sz="2300" dirty="0" err="1"/>
              <a:t>aus</a:t>
            </a:r>
            <a:r>
              <a:rPr lang="fr-FR" sz="2300" dirty="0"/>
              <a:t> ____________________. </a:t>
            </a:r>
            <a:r>
              <a:rPr lang="en-US" sz="2300" dirty="0" err="1"/>
              <a:t>Ich</a:t>
            </a:r>
            <a:r>
              <a:rPr lang="en-US" sz="2300" dirty="0"/>
              <a:t> </a:t>
            </a:r>
          </a:p>
          <a:p>
            <a:r>
              <a:rPr lang="en-US" sz="2300" dirty="0" err="1"/>
              <a:t>lerne</a:t>
            </a:r>
            <a:r>
              <a:rPr lang="en-US" sz="2300" dirty="0"/>
              <a:t> Deutsch </a:t>
            </a:r>
            <a:r>
              <a:rPr lang="en-US" sz="2300" dirty="0" err="1"/>
              <a:t>seit</a:t>
            </a:r>
            <a:r>
              <a:rPr lang="en-US" sz="2300" dirty="0"/>
              <a:t> _______________________________</a:t>
            </a:r>
            <a:r>
              <a:rPr lang="en-US" sz="2300" dirty="0" err="1"/>
              <a:t>Jahren</a:t>
            </a:r>
            <a:r>
              <a:rPr lang="en-US" sz="2300" dirty="0"/>
              <a:t>.</a:t>
            </a:r>
            <a:endParaRPr lang="fr-FR" sz="2300" dirty="0"/>
          </a:p>
          <a:p>
            <a:r>
              <a:rPr lang="en-US" sz="2300" dirty="0"/>
              <a:t> </a:t>
            </a:r>
            <a:endParaRPr lang="fr-FR" sz="2300" dirty="0"/>
          </a:p>
          <a:p>
            <a:r>
              <a:rPr lang="en-US" sz="2300" dirty="0" err="1"/>
              <a:t>Ich</a:t>
            </a:r>
            <a:r>
              <a:rPr lang="en-US" sz="2300" dirty="0"/>
              <a:t> </a:t>
            </a:r>
            <a:r>
              <a:rPr lang="en-US" sz="2300" dirty="0" err="1"/>
              <a:t>interessiere</a:t>
            </a:r>
            <a:r>
              <a:rPr lang="en-US" sz="2300" dirty="0"/>
              <a:t> </a:t>
            </a:r>
            <a:r>
              <a:rPr lang="en-US" sz="2300" dirty="0" err="1"/>
              <a:t>mich</a:t>
            </a:r>
            <a:r>
              <a:rPr lang="en-US" sz="2300" dirty="0"/>
              <a:t> </a:t>
            </a:r>
            <a:r>
              <a:rPr lang="en-US" sz="2300" dirty="0" err="1"/>
              <a:t>für</a:t>
            </a:r>
            <a:r>
              <a:rPr lang="en-US" sz="2300" dirty="0"/>
              <a:t> ________________________, _________________________und _____________________________. </a:t>
            </a:r>
            <a:r>
              <a:rPr lang="en-US" sz="2300" dirty="0" err="1"/>
              <a:t>Ich</a:t>
            </a:r>
            <a:r>
              <a:rPr lang="en-US" sz="2300" dirty="0"/>
              <a:t> </a:t>
            </a:r>
            <a:r>
              <a:rPr lang="en-US" sz="2300" dirty="0" err="1"/>
              <a:t>möchte</a:t>
            </a:r>
            <a:r>
              <a:rPr lang="en-US" sz="2300" dirty="0"/>
              <a:t> in </a:t>
            </a:r>
            <a:r>
              <a:rPr lang="en-US" sz="2300" dirty="0" err="1"/>
              <a:t>einer</a:t>
            </a:r>
            <a:r>
              <a:rPr lang="en-US" sz="2300" dirty="0"/>
              <a:t> deutsche </a:t>
            </a:r>
            <a:r>
              <a:rPr lang="en-US" sz="2300" dirty="0" err="1"/>
              <a:t>Familie</a:t>
            </a:r>
            <a:r>
              <a:rPr lang="en-US" sz="2300" dirty="0"/>
              <a:t> </a:t>
            </a:r>
            <a:r>
              <a:rPr lang="en-US" sz="2300" dirty="0" err="1"/>
              <a:t>leben</a:t>
            </a:r>
            <a:r>
              <a:rPr lang="en-US" sz="2300" dirty="0"/>
              <a:t>, </a:t>
            </a:r>
            <a:r>
              <a:rPr lang="en-US" sz="2300" dirty="0" err="1"/>
              <a:t>weil</a:t>
            </a:r>
            <a:r>
              <a:rPr lang="en-US" sz="2300" dirty="0"/>
              <a:t> _________________________________________________.</a:t>
            </a:r>
            <a:endParaRPr lang="fr-FR" sz="2300" dirty="0"/>
          </a:p>
          <a:p>
            <a:r>
              <a:rPr lang="en-US" sz="2300" dirty="0"/>
              <a:t> </a:t>
            </a:r>
            <a:endParaRPr lang="fr-FR" sz="2300" dirty="0"/>
          </a:p>
          <a:p>
            <a:r>
              <a:rPr lang="en-US" sz="2300" dirty="0" err="1"/>
              <a:t>Später</a:t>
            </a:r>
            <a:r>
              <a:rPr lang="en-US" sz="2300" dirty="0"/>
              <a:t> </a:t>
            </a:r>
            <a:r>
              <a:rPr lang="en-US" sz="2300" dirty="0" err="1"/>
              <a:t>möchte</a:t>
            </a:r>
            <a:r>
              <a:rPr lang="en-US" sz="2300" dirty="0"/>
              <a:t> </a:t>
            </a:r>
            <a:r>
              <a:rPr lang="en-US" sz="2300" dirty="0" err="1"/>
              <a:t>ich</a:t>
            </a:r>
            <a:r>
              <a:rPr lang="en-US" sz="2300" dirty="0"/>
              <a:t> ______________________________________________.</a:t>
            </a:r>
            <a:endParaRPr lang="fr-FR" sz="2300" dirty="0"/>
          </a:p>
          <a:p>
            <a:r>
              <a:rPr lang="en-US" sz="2300" dirty="0"/>
              <a:t> </a:t>
            </a:r>
            <a:endParaRPr lang="fr-FR" sz="2300" dirty="0"/>
          </a:p>
          <a:p>
            <a:r>
              <a:rPr lang="en-US" sz="2300" dirty="0" err="1"/>
              <a:t>Kann</a:t>
            </a:r>
            <a:r>
              <a:rPr lang="en-US" sz="2300" dirty="0"/>
              <a:t> </a:t>
            </a:r>
            <a:r>
              <a:rPr lang="en-US" sz="2300" dirty="0" err="1"/>
              <a:t>ich</a:t>
            </a:r>
            <a:r>
              <a:rPr lang="en-US" sz="2300" dirty="0"/>
              <a:t> an </a:t>
            </a:r>
            <a:r>
              <a:rPr lang="en-US" sz="2300" dirty="0" err="1"/>
              <a:t>einem</a:t>
            </a:r>
            <a:r>
              <a:rPr lang="en-US" sz="2300" dirty="0"/>
              <a:t> </a:t>
            </a:r>
            <a:r>
              <a:rPr lang="en-US" sz="2300" dirty="0" err="1"/>
              <a:t>Sauzay</a:t>
            </a:r>
            <a:r>
              <a:rPr lang="en-US" sz="2300" dirty="0"/>
              <a:t> – </a:t>
            </a:r>
            <a:r>
              <a:rPr lang="en-US" sz="2300" dirty="0" err="1"/>
              <a:t>Programm</a:t>
            </a:r>
            <a:r>
              <a:rPr lang="en-US" sz="2300" dirty="0"/>
              <a:t> </a:t>
            </a:r>
            <a:r>
              <a:rPr lang="en-US" sz="2300" dirty="0" err="1"/>
              <a:t>teilnhemen</a:t>
            </a:r>
            <a:r>
              <a:rPr lang="en-US" sz="2300" dirty="0"/>
              <a:t> ? </a:t>
            </a:r>
            <a:r>
              <a:rPr lang="fr-FR" sz="2300" dirty="0" err="1"/>
              <a:t>Ich</a:t>
            </a:r>
            <a:r>
              <a:rPr lang="fr-FR" sz="2300" dirty="0"/>
              <a:t> </a:t>
            </a:r>
            <a:r>
              <a:rPr lang="fr-FR" sz="2300" dirty="0" err="1"/>
              <a:t>würde</a:t>
            </a:r>
            <a:r>
              <a:rPr lang="fr-FR" sz="2300" dirty="0"/>
              <a:t> </a:t>
            </a:r>
            <a:r>
              <a:rPr lang="fr-FR" sz="2300" dirty="0" err="1"/>
              <a:t>so</a:t>
            </a:r>
            <a:r>
              <a:rPr lang="fr-FR" sz="2300" dirty="0"/>
              <a:t> </a:t>
            </a:r>
            <a:r>
              <a:rPr lang="fr-FR" sz="2300" dirty="0" err="1"/>
              <a:t>gerne</a:t>
            </a:r>
            <a:r>
              <a:rPr lang="fr-FR" sz="2300" dirty="0"/>
              <a:t> die </a:t>
            </a:r>
            <a:r>
              <a:rPr lang="fr-FR" sz="2300" dirty="0" err="1"/>
              <a:t>Stadt</a:t>
            </a:r>
            <a:r>
              <a:rPr lang="fr-FR" sz="2300" dirty="0"/>
              <a:t> ____________________________</a:t>
            </a:r>
            <a:r>
              <a:rPr lang="fr-FR" sz="2300" dirty="0" err="1"/>
              <a:t>kennen</a:t>
            </a:r>
            <a:r>
              <a:rPr lang="fr-FR" sz="2300" dirty="0"/>
              <a:t> </a:t>
            </a:r>
            <a:r>
              <a:rPr lang="fr-FR" sz="2300" dirty="0" err="1"/>
              <a:t>lernen</a:t>
            </a:r>
            <a:r>
              <a:rPr lang="fr-FR" sz="2300" dirty="0"/>
              <a:t>.</a:t>
            </a:r>
          </a:p>
          <a:p>
            <a:r>
              <a:rPr lang="fr-FR" sz="2300" dirty="0"/>
              <a:t> </a:t>
            </a:r>
          </a:p>
          <a:p>
            <a:r>
              <a:rPr lang="fr-FR" sz="2300" dirty="0"/>
              <a:t>Mit </a:t>
            </a:r>
            <a:r>
              <a:rPr lang="fr-FR" sz="2300" dirty="0" err="1"/>
              <a:t>freundlichen</a:t>
            </a:r>
            <a:r>
              <a:rPr lang="fr-FR" sz="2300" dirty="0"/>
              <a:t> </a:t>
            </a:r>
            <a:r>
              <a:rPr lang="fr-FR" sz="2300" dirty="0" err="1"/>
              <a:t>Grüßen</a:t>
            </a:r>
            <a:r>
              <a:rPr lang="fr-FR" sz="2300" dirty="0"/>
              <a:t>,</a:t>
            </a:r>
          </a:p>
          <a:p>
            <a:r>
              <a:rPr lang="fr-FR" sz="2300" dirty="0"/>
              <a:t> </a:t>
            </a:r>
            <a:r>
              <a:rPr lang="fr-FR" sz="2300" dirty="0" err="1"/>
              <a:t>Dein</a:t>
            </a:r>
            <a:r>
              <a:rPr lang="fr-FR" sz="2300" dirty="0"/>
              <a:t>(e) _________________________________________________.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38551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145" y="2506564"/>
            <a:ext cx="6918037" cy="206763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 err="1">
                <a:highlight>
                  <a:srgbClr val="00FF00"/>
                </a:highlight>
              </a:rPr>
              <a:t>Seance</a:t>
            </a:r>
            <a:r>
              <a:rPr lang="fr-FR" dirty="0">
                <a:highlight>
                  <a:srgbClr val="00FF00"/>
                </a:highlight>
              </a:rPr>
              <a:t> 5:</a:t>
            </a:r>
            <a:br>
              <a:rPr lang="fr-FR" dirty="0">
                <a:highlight>
                  <a:srgbClr val="00FF00"/>
                </a:highlight>
              </a:rPr>
            </a:br>
            <a:r>
              <a:rPr lang="fr-FR" dirty="0"/>
              <a:t>Tâche finale</a:t>
            </a:r>
            <a:br>
              <a:rPr lang="fr-FR" dirty="0">
                <a:highlight>
                  <a:srgbClr val="00FF00"/>
                </a:highlight>
              </a:rPr>
            </a:br>
            <a:r>
              <a:rPr lang="fr-FR" dirty="0">
                <a:highlight>
                  <a:srgbClr val="00FF00"/>
                </a:highlight>
              </a:rPr>
              <a:t>Du </a:t>
            </a:r>
            <a:r>
              <a:rPr lang="fr-FR" dirty="0" err="1">
                <a:highlight>
                  <a:srgbClr val="00FF00"/>
                </a:highlight>
              </a:rPr>
              <a:t>machst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eine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werbung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fÜr</a:t>
            </a:r>
            <a:r>
              <a:rPr lang="fr-FR" dirty="0">
                <a:highlight>
                  <a:srgbClr val="00FF00"/>
                </a:highlight>
              </a:rPr>
              <a:t> Die </a:t>
            </a:r>
            <a:r>
              <a:rPr lang="fr-FR" dirty="0" err="1">
                <a:highlight>
                  <a:srgbClr val="00FF00"/>
                </a:highlight>
              </a:rPr>
              <a:t>sozialen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netzwerke</a:t>
            </a:r>
            <a:r>
              <a:rPr lang="fr-FR" dirty="0">
                <a:highlight>
                  <a:srgbClr val="00FF00"/>
                </a:highlight>
              </a:rPr>
              <a:t>!</a:t>
            </a:r>
            <a:br>
              <a:rPr lang="fr-FR" dirty="0"/>
            </a:br>
            <a:endParaRPr lang="fr-FR" dirty="0"/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74557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943E7-8BCB-243A-1114-C38455E0A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552" y="603001"/>
            <a:ext cx="7013448" cy="1627632"/>
          </a:xfrm>
        </p:spPr>
        <p:txBody>
          <a:bodyPr/>
          <a:lstStyle/>
          <a:p>
            <a:r>
              <a:rPr lang="fr-FR" dirty="0" err="1"/>
              <a:t>Warum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LANGER </a:t>
            </a:r>
            <a:r>
              <a:rPr lang="fr-FR" dirty="0" err="1"/>
              <a:t>aufenthalt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ausland</a:t>
            </a:r>
            <a:r>
              <a:rPr lang="fr-FR" dirty="0"/>
              <a:t> </a:t>
            </a:r>
            <a:r>
              <a:rPr lang="fr-FR" dirty="0" err="1"/>
              <a:t>Bestimmt</a:t>
            </a:r>
            <a:r>
              <a:rPr lang="fr-FR" dirty="0"/>
              <a:t> </a:t>
            </a:r>
            <a:r>
              <a:rPr lang="fr-FR" dirty="0" err="1"/>
              <a:t>klasse</a:t>
            </a:r>
            <a:r>
              <a:rPr lang="fr-FR" dirty="0"/>
              <a:t>?!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816736-73D1-E004-27BA-932AC8419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41</a:t>
            </a:fld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881FF9A-9043-F299-0507-DD6C90832663}"/>
              </a:ext>
            </a:extLst>
          </p:cNvPr>
          <p:cNvSpPr txBox="1"/>
          <p:nvPr/>
        </p:nvSpPr>
        <p:spPr>
          <a:xfrm>
            <a:off x="5502789" y="2230633"/>
            <a:ext cx="6178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Du </a:t>
            </a:r>
            <a:r>
              <a:rPr lang="fr-FR" dirty="0" err="1"/>
              <a:t>arbeitest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Team , </a:t>
            </a:r>
            <a:r>
              <a:rPr lang="fr-FR" dirty="0" err="1"/>
              <a:t>etwa</a:t>
            </a:r>
            <a:r>
              <a:rPr lang="fr-FR" dirty="0"/>
              <a:t> 2 bis 3 </a:t>
            </a:r>
            <a:r>
              <a:rPr lang="fr-FR" dirty="0" err="1"/>
              <a:t>Schüler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 err="1"/>
              <a:t>Lass</a:t>
            </a:r>
            <a:r>
              <a:rPr lang="fr-FR" dirty="0"/>
              <a:t> </a:t>
            </a:r>
            <a:r>
              <a:rPr lang="fr-FR" dirty="0" err="1"/>
              <a:t>dich</a:t>
            </a:r>
            <a:r>
              <a:rPr lang="fr-FR" dirty="0"/>
              <a:t> </a:t>
            </a:r>
            <a:r>
              <a:rPr lang="fr-FR" dirty="0" err="1"/>
              <a:t>inspirieren</a:t>
            </a:r>
            <a:r>
              <a:rPr lang="fr-FR" dirty="0"/>
              <a:t>: </a:t>
            </a:r>
            <a:r>
              <a:rPr lang="fr-FR" dirty="0">
                <a:hlinkClick r:id="rId2"/>
              </a:rPr>
              <a:t>https://centre-francais.de/de/schueleraustausch-frankreich/</a:t>
            </a:r>
            <a:r>
              <a:rPr lang="fr-FR" dirty="0"/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2466DA-D607-B735-EA9A-2795EFC64AA4}"/>
              </a:ext>
            </a:extLst>
          </p:cNvPr>
          <p:cNvSpPr txBox="1"/>
          <p:nvPr/>
        </p:nvSpPr>
        <p:spPr>
          <a:xfrm>
            <a:off x="4630660" y="3669676"/>
            <a:ext cx="617823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 WIRD’S GEMACHT:</a:t>
            </a:r>
          </a:p>
          <a:p>
            <a:r>
              <a:rPr lang="fr-FR" b="1" dirty="0" err="1"/>
              <a:t>Ihr</a:t>
            </a:r>
            <a:r>
              <a:rPr lang="fr-FR" b="1" dirty="0"/>
              <a:t> </a:t>
            </a:r>
            <a:r>
              <a:rPr lang="fr-FR" b="1" dirty="0" err="1"/>
              <a:t>macht</a:t>
            </a:r>
            <a:r>
              <a:rPr lang="fr-FR" b="1" dirty="0"/>
              <a:t> </a:t>
            </a:r>
            <a:r>
              <a:rPr lang="fr-FR" b="1" dirty="0" err="1"/>
              <a:t>ein</a:t>
            </a:r>
            <a:r>
              <a:rPr lang="fr-FR" b="1" dirty="0"/>
              <a:t> </a:t>
            </a:r>
            <a:r>
              <a:rPr lang="fr-FR" b="1" dirty="0" err="1"/>
              <a:t>cooles</a:t>
            </a:r>
            <a:r>
              <a:rPr lang="fr-FR" b="1" dirty="0"/>
              <a:t> </a:t>
            </a:r>
            <a:r>
              <a:rPr lang="fr-FR" b="1" dirty="0" err="1"/>
              <a:t>Gruppenfoto</a:t>
            </a:r>
            <a:r>
              <a:rPr lang="fr-FR" b="1" dirty="0"/>
              <a:t>!</a:t>
            </a:r>
          </a:p>
          <a:p>
            <a:endParaRPr lang="fr-FR" b="1" dirty="0"/>
          </a:p>
          <a:p>
            <a:r>
              <a:rPr lang="fr-FR" b="1" dirty="0" err="1"/>
              <a:t>Ihr</a:t>
            </a:r>
            <a:r>
              <a:rPr lang="fr-FR" b="1" dirty="0"/>
              <a:t> </a:t>
            </a:r>
            <a:r>
              <a:rPr lang="fr-FR" b="1" dirty="0" err="1"/>
              <a:t>schreibt</a:t>
            </a:r>
            <a:r>
              <a:rPr lang="fr-FR" b="1" dirty="0"/>
              <a:t> </a:t>
            </a:r>
            <a:r>
              <a:rPr lang="fr-FR" b="1" dirty="0" err="1"/>
              <a:t>einen</a:t>
            </a:r>
            <a:r>
              <a:rPr lang="fr-FR" b="1" dirty="0"/>
              <a:t> </a:t>
            </a:r>
            <a:r>
              <a:rPr lang="fr-FR" b="1" dirty="0" err="1"/>
              <a:t>kurzen</a:t>
            </a:r>
            <a:r>
              <a:rPr lang="fr-FR" b="1" dirty="0"/>
              <a:t> </a:t>
            </a:r>
            <a:r>
              <a:rPr lang="fr-FR" b="1" dirty="0" err="1"/>
              <a:t>Text</a:t>
            </a:r>
            <a:r>
              <a:rPr lang="fr-FR" b="1" dirty="0"/>
              <a:t>. Er </a:t>
            </a:r>
            <a:r>
              <a:rPr lang="fr-FR" b="1" dirty="0" err="1"/>
              <a:t>muss</a:t>
            </a:r>
            <a:r>
              <a:rPr lang="fr-FR" b="1" dirty="0"/>
              <a:t> </a:t>
            </a:r>
            <a:r>
              <a:rPr lang="fr-FR" b="1" dirty="0" err="1"/>
              <a:t>zum</a:t>
            </a:r>
            <a:r>
              <a:rPr lang="fr-FR" b="1" dirty="0"/>
              <a:t> </a:t>
            </a:r>
            <a:r>
              <a:rPr lang="fr-FR" b="1" dirty="0" err="1"/>
              <a:t>Foto</a:t>
            </a:r>
            <a:r>
              <a:rPr lang="fr-FR" b="1" dirty="0"/>
              <a:t> </a:t>
            </a:r>
            <a:r>
              <a:rPr lang="fr-FR" b="1" dirty="0" err="1"/>
              <a:t>passen</a:t>
            </a:r>
            <a:r>
              <a:rPr lang="fr-FR" b="1" dirty="0"/>
              <a:t>!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/>
              <a:t>Welche Hobbys </a:t>
            </a:r>
            <a:r>
              <a:rPr lang="fr-FR" b="1" dirty="0" err="1"/>
              <a:t>kann</a:t>
            </a:r>
            <a:r>
              <a:rPr lang="fr-FR" b="1" dirty="0"/>
              <a:t> man in </a:t>
            </a:r>
            <a:r>
              <a:rPr lang="fr-FR" b="1" dirty="0" err="1"/>
              <a:t>München</a:t>
            </a:r>
            <a:r>
              <a:rPr lang="fr-FR" b="1" dirty="0"/>
              <a:t> </a:t>
            </a:r>
            <a:r>
              <a:rPr lang="fr-FR" b="1" dirty="0" err="1"/>
              <a:t>machen</a:t>
            </a:r>
            <a:r>
              <a:rPr lang="fr-FR" b="1" dirty="0"/>
              <a:t>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err="1"/>
              <a:t>Was</a:t>
            </a:r>
            <a:r>
              <a:rPr lang="fr-FR" b="1" dirty="0"/>
              <a:t> </a:t>
            </a:r>
            <a:r>
              <a:rPr lang="fr-FR" b="1" dirty="0" err="1"/>
              <a:t>kann</a:t>
            </a:r>
            <a:r>
              <a:rPr lang="fr-FR" b="1" dirty="0"/>
              <a:t> man </a:t>
            </a:r>
            <a:r>
              <a:rPr lang="fr-FR" b="1" dirty="0" err="1"/>
              <a:t>besichtigen</a:t>
            </a:r>
            <a:r>
              <a:rPr lang="fr-FR" b="1" dirty="0"/>
              <a:t>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err="1"/>
              <a:t>Warum</a:t>
            </a:r>
            <a:r>
              <a:rPr lang="fr-FR" b="1" dirty="0"/>
              <a:t> </a:t>
            </a:r>
            <a:r>
              <a:rPr lang="fr-FR" b="1" dirty="0" err="1"/>
              <a:t>wäre</a:t>
            </a:r>
            <a:r>
              <a:rPr lang="fr-FR" b="1" dirty="0"/>
              <a:t> </a:t>
            </a:r>
            <a:r>
              <a:rPr lang="fr-FR" b="1" dirty="0" err="1"/>
              <a:t>ein</a:t>
            </a:r>
            <a:r>
              <a:rPr lang="fr-FR" b="1" dirty="0"/>
              <a:t> Sauzay-</a:t>
            </a:r>
            <a:r>
              <a:rPr lang="fr-FR" b="1" dirty="0" err="1"/>
              <a:t>Programm</a:t>
            </a:r>
            <a:r>
              <a:rPr lang="fr-FR" b="1" dirty="0"/>
              <a:t> </a:t>
            </a:r>
            <a:r>
              <a:rPr lang="fr-FR" b="1" dirty="0" err="1"/>
              <a:t>superklasse</a:t>
            </a:r>
            <a:r>
              <a:rPr lang="fr-FR" b="1" dirty="0"/>
              <a:t>!?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b="1" dirty="0"/>
          </a:p>
          <a:p>
            <a:r>
              <a:rPr lang="fr-FR" b="1" dirty="0" err="1"/>
              <a:t>Wir</a:t>
            </a:r>
            <a:r>
              <a:rPr lang="fr-FR" b="1" dirty="0"/>
              <a:t> </a:t>
            </a:r>
            <a:r>
              <a:rPr lang="fr-FR" b="1" dirty="0" err="1"/>
              <a:t>stellen</a:t>
            </a:r>
            <a:r>
              <a:rPr lang="fr-FR" b="1" dirty="0"/>
              <a:t> </a:t>
            </a:r>
            <a:r>
              <a:rPr lang="fr-FR" b="1" dirty="0" err="1"/>
              <a:t>Bilder</a:t>
            </a:r>
            <a:r>
              <a:rPr lang="fr-FR" b="1" dirty="0"/>
              <a:t> &amp; Texte </a:t>
            </a:r>
            <a:r>
              <a:rPr lang="fr-FR" b="1" dirty="0" err="1"/>
              <a:t>auf</a:t>
            </a:r>
            <a:r>
              <a:rPr lang="fr-FR" b="1" dirty="0"/>
              <a:t> </a:t>
            </a:r>
            <a:r>
              <a:rPr lang="fr-FR" b="1" dirty="0">
                <a:hlinkClick r:id="rId3"/>
              </a:rPr>
              <a:t>www.klassenzimmer.fr</a:t>
            </a:r>
            <a:r>
              <a:rPr lang="fr-FR" b="1" dirty="0"/>
              <a:t> online!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3199C1C-4B50-7ACC-A4C4-03591124DE02}"/>
              </a:ext>
            </a:extLst>
          </p:cNvPr>
          <p:cNvSpPr txBox="1"/>
          <p:nvPr/>
        </p:nvSpPr>
        <p:spPr>
          <a:xfrm>
            <a:off x="259080" y="2734726"/>
            <a:ext cx="26974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Compétences: </a:t>
            </a:r>
          </a:p>
          <a:p>
            <a:r>
              <a:rPr lang="fr-FR" dirty="0">
                <a:solidFill>
                  <a:srgbClr val="00B050"/>
                </a:solidFill>
              </a:rPr>
              <a:t>Travail d’équipe </a:t>
            </a:r>
          </a:p>
          <a:p>
            <a:r>
              <a:rPr lang="fr-FR" dirty="0">
                <a:solidFill>
                  <a:srgbClr val="00B050"/>
                </a:solidFill>
              </a:rPr>
              <a:t>Créativité </a:t>
            </a:r>
          </a:p>
          <a:p>
            <a:r>
              <a:rPr lang="fr-FR" dirty="0">
                <a:solidFill>
                  <a:srgbClr val="00B050"/>
                </a:solidFill>
              </a:rPr>
              <a:t>Prise de vue et notion de « relation à l’image  » en lien avec internet et les réseaux sociaux. </a:t>
            </a:r>
          </a:p>
          <a:p>
            <a:r>
              <a:rPr lang="fr-FR" dirty="0">
                <a:solidFill>
                  <a:srgbClr val="00B050"/>
                </a:solidFill>
              </a:rPr>
              <a:t>A2/*B1</a:t>
            </a:r>
          </a:p>
          <a:p>
            <a:r>
              <a:rPr lang="fr-FR" dirty="0">
                <a:solidFill>
                  <a:srgbClr val="00B050"/>
                </a:solidFill>
              </a:rPr>
              <a:t>Champs lexical des loisirs</a:t>
            </a:r>
          </a:p>
          <a:p>
            <a:r>
              <a:rPr lang="fr-FR" dirty="0">
                <a:solidFill>
                  <a:srgbClr val="00B050"/>
                </a:solidFill>
              </a:rPr>
              <a:t>et du voyage. </a:t>
            </a:r>
          </a:p>
        </p:txBody>
      </p:sp>
    </p:spTree>
    <p:extLst>
      <p:ext uri="{BB962C8B-B14F-4D97-AF65-F5344CB8AC3E}">
        <p14:creationId xmlns:p14="http://schemas.microsoft.com/office/powerpoint/2010/main" val="10122532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AB426-5B7C-607E-D413-5D2C9495C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1215" y="2017891"/>
            <a:ext cx="4169664" cy="667512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000" dirty="0" err="1"/>
              <a:t>danke</a:t>
            </a:r>
            <a:endParaRPr lang="fr-FR" sz="40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787DFD8-D262-D485-B1F2-817C5A092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1215" y="2881453"/>
            <a:ext cx="6167887" cy="2176272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2000" dirty="0"/>
              <a:t>Christine </a:t>
            </a:r>
            <a:r>
              <a:rPr lang="fr-FR" sz="2000" dirty="0" err="1"/>
              <a:t>Childs</a:t>
            </a:r>
            <a:endParaRPr lang="fr-FR" sz="2000" dirty="0"/>
          </a:p>
          <a:p>
            <a:pPr rtl="0"/>
            <a:endParaRPr lang="fr-FR" sz="2000" dirty="0"/>
          </a:p>
          <a:p>
            <a:pPr rtl="0"/>
            <a:r>
              <a:rPr lang="fr-FR" sz="2000" dirty="0"/>
              <a:t>Collège &amp; Lycée Saint Joseph , Lectoure (Gers).</a:t>
            </a:r>
          </a:p>
          <a:p>
            <a:pPr rtl="0"/>
            <a:r>
              <a:rPr lang="fr-FR" sz="2000" dirty="0">
                <a:hlinkClick r:id="rId3"/>
              </a:rPr>
              <a:t>www.klassenzimmer.fr</a:t>
            </a:r>
            <a:endParaRPr lang="fr-FR" sz="2000" dirty="0"/>
          </a:p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39624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1374541_TF78438558_Win32" id="{F1D89516-A656-4C09-9AE3-43724351896E}" vid="{606DEB93-519C-4AC6-B2B9-F8C70E2CCC3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{41D2329D-C4D2-4AC5-949A-26FEE3BF986B}tf78438558_win32</Template>
  <TotalTime>401</TotalTime>
  <Words>1969</Words>
  <Application>Microsoft Office PowerPoint</Application>
  <PresentationFormat>Grand écran</PresentationFormat>
  <Paragraphs>294</Paragraphs>
  <Slides>42</Slides>
  <Notes>22</Notes>
  <HiddenSlides>0</HiddenSlides>
  <MMClips>11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50" baseType="lpstr">
      <vt:lpstr>Aptos</vt:lpstr>
      <vt:lpstr>Arial</vt:lpstr>
      <vt:lpstr>Arial Black</vt:lpstr>
      <vt:lpstr>inherit</vt:lpstr>
      <vt:lpstr>Montserrat</vt:lpstr>
      <vt:lpstr>Sabon Next LT</vt:lpstr>
      <vt:lpstr>Wingdings</vt:lpstr>
      <vt:lpstr>Thème Office</vt:lpstr>
      <vt:lpstr>In deutschland in die schule gehen! </vt:lpstr>
      <vt:lpstr>PROGRESSION  ANNUELLE:</vt:lpstr>
      <vt:lpstr>PROGRESSION  ANNUELLE:</vt:lpstr>
      <vt:lpstr>PROGRAMME de la sequence:</vt:lpstr>
      <vt:lpstr>EINLEITUNG</vt:lpstr>
      <vt:lpstr>EINLEITUNG</vt:lpstr>
      <vt:lpstr>Seance. 1: SAUZAY – PROGRAMM VOLTAIRE – PROGRAMM  Was ist das?</vt:lpstr>
      <vt:lpstr>Leseverstehen A1/B2</vt:lpstr>
      <vt:lpstr>Présentation PowerPoint</vt:lpstr>
      <vt:lpstr>Présentation PowerPoint</vt:lpstr>
      <vt:lpstr>Sauzay-Programm</vt:lpstr>
      <vt:lpstr>Présentation PowerPoint</vt:lpstr>
      <vt:lpstr>Présentation PowerPoint</vt:lpstr>
      <vt:lpstr>Présentation PowerPoint</vt:lpstr>
      <vt:lpstr>Présentation PowerPoint</vt:lpstr>
      <vt:lpstr>Voltaire-programm</vt:lpstr>
      <vt:lpstr>Und du ? Möchtest du an  einem SAUZAY– oder  einem voltaire- programm teilnehmen? </vt:lpstr>
      <vt:lpstr>Seance 2: Was machst du gern? Du entdeckst eine neue stadt: was machst du? </vt:lpstr>
      <vt:lpstr>Was sind deine hobbys?</vt:lpstr>
      <vt:lpstr>Was machst du gern?</vt:lpstr>
      <vt:lpstr>Du entdeckst eine neue stadt:  was machst du?</vt:lpstr>
      <vt:lpstr>Seance 2: Ein Sauzay – Programm in mÜnchen organisieren? Was würdest du gern machen? </vt:lpstr>
      <vt:lpstr>München entdecken!</vt:lpstr>
      <vt:lpstr>Présentation PowerPoint</vt:lpstr>
      <vt:lpstr>Présentation PowerPoint</vt:lpstr>
      <vt:lpstr>Mehr dazu!</vt:lpstr>
      <vt:lpstr>​Du Planst ein Voltaire-Programm in MÜNchen. </vt:lpstr>
      <vt:lpstr>Présentation PowerPoint</vt:lpstr>
      <vt:lpstr>Exprimer une hypothese,  un souhait:  temps de l’irreel, c’est le subjonctif II </vt:lpstr>
      <vt:lpstr>Présentation PowerPoint</vt:lpstr>
      <vt:lpstr>Présentation PowerPoint</vt:lpstr>
      <vt:lpstr>Présentation PowerPoint</vt:lpstr>
      <vt:lpstr>Wir spielen mit deutschen verben!</vt:lpstr>
      <vt:lpstr>Seance 4: Wer bist du? Du schreibst einen brief an deine gastfamilie! </vt:lpstr>
      <vt:lpstr>Einen brief fÜr das SAUZAY- programm schreiben</vt:lpstr>
      <vt:lpstr>Das « VOLTAIRE oder Voltaire »: warum ist das POSITIV?!</vt:lpstr>
      <vt:lpstr>Was hast du gelernt?</vt:lpstr>
      <vt:lpstr>Einen brief schreiben</vt:lpstr>
      <vt:lpstr>Nun schreibst du deine bewerbung !</vt:lpstr>
      <vt:lpstr>Seance 5: Tâche finale Du machst eine werbung fÜr Die sozialen netzwerke! </vt:lpstr>
      <vt:lpstr>Warum ist ein LANGER aufenthalt im ausland Bestimmt klasse?!</vt:lpstr>
      <vt:lpstr>danke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deutschland in die schule gehen!</dc:title>
  <dc:subject/>
  <dc:creator>Christine CHILDS</dc:creator>
  <cp:lastModifiedBy>Christine CHILDS</cp:lastModifiedBy>
  <cp:revision>18</cp:revision>
  <dcterms:created xsi:type="dcterms:W3CDTF">2024-01-06T09:02:24Z</dcterms:created>
  <dcterms:modified xsi:type="dcterms:W3CDTF">2024-01-06T21:07:03Z</dcterms:modified>
</cp:coreProperties>
</file>